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41"/>
  </p:notesMasterIdLst>
  <p:sldIdLst>
    <p:sldId id="256" r:id="rId2"/>
    <p:sldId id="355" r:id="rId3"/>
    <p:sldId id="446" r:id="rId4"/>
    <p:sldId id="356" r:id="rId5"/>
    <p:sldId id="443" r:id="rId6"/>
    <p:sldId id="442" r:id="rId7"/>
    <p:sldId id="469" r:id="rId8"/>
    <p:sldId id="454" r:id="rId9"/>
    <p:sldId id="444" r:id="rId10"/>
    <p:sldId id="445" r:id="rId11"/>
    <p:sldId id="447" r:id="rId12"/>
    <p:sldId id="448" r:id="rId13"/>
    <p:sldId id="360" r:id="rId14"/>
    <p:sldId id="455" r:id="rId15"/>
    <p:sldId id="457" r:id="rId16"/>
    <p:sldId id="458" r:id="rId17"/>
    <p:sldId id="459" r:id="rId18"/>
    <p:sldId id="460" r:id="rId19"/>
    <p:sldId id="449" r:id="rId20"/>
    <p:sldId id="450" r:id="rId21"/>
    <p:sldId id="467" r:id="rId22"/>
    <p:sldId id="466" r:id="rId23"/>
    <p:sldId id="461" r:id="rId24"/>
    <p:sldId id="462" r:id="rId25"/>
    <p:sldId id="463" r:id="rId26"/>
    <p:sldId id="465" r:id="rId27"/>
    <p:sldId id="464" r:id="rId28"/>
    <p:sldId id="451" r:id="rId29"/>
    <p:sldId id="452" r:id="rId30"/>
    <p:sldId id="468" r:id="rId31"/>
    <p:sldId id="470" r:id="rId32"/>
    <p:sldId id="471" r:id="rId33"/>
    <p:sldId id="472" r:id="rId34"/>
    <p:sldId id="473" r:id="rId35"/>
    <p:sldId id="474" r:id="rId36"/>
    <p:sldId id="453" r:id="rId37"/>
    <p:sldId id="438" r:id="rId38"/>
    <p:sldId id="436" r:id="rId39"/>
    <p:sldId id="437" r:id="rId4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05" autoAdjust="0"/>
    <p:restoredTop sz="64079" autoAdjust="0"/>
  </p:normalViewPr>
  <p:slideViewPr>
    <p:cSldViewPr>
      <p:cViewPr varScale="1">
        <p:scale>
          <a:sx n="69" d="100"/>
          <a:sy n="69" d="100"/>
        </p:scale>
        <p:origin x="1770" y="60"/>
      </p:cViewPr>
      <p:guideLst>
        <p:guide orient="horz" pos="2160"/>
        <p:guide pos="2880"/>
      </p:guideLst>
    </p:cSldViewPr>
  </p:slideViewPr>
  <p:outlineViewPr>
    <p:cViewPr>
      <p:scale>
        <a:sx n="33" d="100"/>
        <a:sy n="33" d="100"/>
      </p:scale>
      <p:origin x="0" y="13398"/>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05475"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522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7"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05478"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05479"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vl1pPr>
          </a:lstStyle>
          <a:p>
            <a:fld id="{CD7BCB9F-25E5-4D1E-ADCC-0DA5E305B3C2}" type="slidenum">
              <a:rPr lang="en-US" altLang="zh-CN"/>
              <a:pPr/>
              <a:t>‹#›</a:t>
            </a:fld>
            <a:endParaRPr lang="en-US" altLang="zh-CN"/>
          </a:p>
        </p:txBody>
      </p:sp>
    </p:spTree>
    <p:extLst>
      <p:ext uri="{BB962C8B-B14F-4D97-AF65-F5344CB8AC3E}">
        <p14:creationId xmlns:p14="http://schemas.microsoft.com/office/powerpoint/2010/main" val="24985312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
        <p:nvSpPr>
          <p:cNvPr id="532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C85FB29-B398-43ED-A38F-580F037404C2}" type="slidenum">
              <a:rPr lang="en-US" altLang="zh-CN"/>
              <a:pPr eaLnBrk="1" hangingPunct="1"/>
              <a:t>1</a:t>
            </a:fld>
            <a:endParaRPr lang="en-US" altLang="zh-CN"/>
          </a:p>
        </p:txBody>
      </p:sp>
    </p:spTree>
    <p:extLst>
      <p:ext uri="{BB962C8B-B14F-4D97-AF65-F5344CB8AC3E}">
        <p14:creationId xmlns:p14="http://schemas.microsoft.com/office/powerpoint/2010/main" val="2501871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在计算机动画中，造型仅是第一步，接下来还要编辑动画甚至三维打印制造实物。</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编辑动画之前需要蒙皮。三维打印之前需要经过很多处理，比如，平衡性分析，关节优化等。</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然而，现有的创造力支持的造型系统往往局限于造型。</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简单地将蒙皮与面向三维打印的模型处理做为造型的后续处理步骤无法达到实时交互。</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因为，“造型设计</a:t>
            </a:r>
            <a:r>
              <a:rPr lang="en-US" altLang="zh-CN" sz="1200" i="0" kern="1200" dirty="0" smtClean="0">
                <a:solidFill>
                  <a:schemeClr val="tx1"/>
                </a:solidFill>
                <a:effectLst/>
                <a:latin typeface="Arial" charset="0"/>
                <a:ea typeface="宋体" pitchFamily="2" charset="-122"/>
                <a:cs typeface="+mn-cs"/>
              </a:rPr>
              <a:t>-</a:t>
            </a:r>
            <a:r>
              <a:rPr lang="zh-CN" altLang="en-US" sz="1200" i="0" kern="1200" dirty="0" smtClean="0">
                <a:solidFill>
                  <a:schemeClr val="tx1"/>
                </a:solidFill>
                <a:effectLst/>
                <a:latin typeface="Arial" charset="0"/>
                <a:ea typeface="宋体" pitchFamily="2" charset="-122"/>
                <a:cs typeface="+mn-cs"/>
              </a:rPr>
              <a:t>蒙皮</a:t>
            </a:r>
            <a:r>
              <a:rPr lang="en-US" altLang="zh-CN" sz="1200" i="0" kern="1200" dirty="0" smtClean="0">
                <a:solidFill>
                  <a:schemeClr val="tx1"/>
                </a:solidFill>
                <a:effectLst/>
                <a:latin typeface="Arial" charset="0"/>
                <a:ea typeface="宋体" pitchFamily="2" charset="-122"/>
                <a:cs typeface="+mn-cs"/>
              </a:rPr>
              <a:t>-</a:t>
            </a:r>
            <a:r>
              <a:rPr lang="zh-CN" altLang="en-US" sz="1200" i="0" kern="1200" dirty="0" smtClean="0">
                <a:solidFill>
                  <a:schemeClr val="tx1"/>
                </a:solidFill>
                <a:effectLst/>
                <a:latin typeface="Arial" charset="0"/>
                <a:ea typeface="宋体" pitchFamily="2" charset="-122"/>
                <a:cs typeface="+mn-cs"/>
              </a:rPr>
              <a:t>面向三维打印的模型处理”是个迭代的步骤，简单组合现有技术会导致用户在不同工具间频繁变换，降低效率。</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虽然，有工作</a:t>
            </a:r>
            <a:r>
              <a:rPr lang="en-US" altLang="zh-CN" sz="1200" i="0" kern="1200" dirty="0" err="1" smtClean="0">
                <a:solidFill>
                  <a:schemeClr val="tx1"/>
                </a:solidFill>
                <a:effectLst/>
                <a:latin typeface="Arial" charset="0"/>
                <a:ea typeface="宋体" pitchFamily="2" charset="-122"/>
                <a:cs typeface="+mn-cs"/>
              </a:rPr>
              <a:t>RigMesh</a:t>
            </a:r>
            <a:r>
              <a:rPr lang="zh-CN" altLang="en-US" sz="1200" i="0" kern="1200" dirty="0" smtClean="0">
                <a:solidFill>
                  <a:schemeClr val="tx1"/>
                </a:solidFill>
                <a:effectLst/>
                <a:latin typeface="Arial" charset="0"/>
                <a:ea typeface="宋体" pitchFamily="2" charset="-122"/>
                <a:cs typeface="+mn-cs"/>
              </a:rPr>
              <a:t>将蒙皮与造型结合到统一的框架中，但在创造力支持的造型背景下，尚无相关工作。</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10</a:t>
            </a:fld>
            <a:endParaRPr lang="en-US" altLang="zh-CN"/>
          </a:p>
        </p:txBody>
      </p:sp>
    </p:spTree>
    <p:extLst>
      <p:ext uri="{BB962C8B-B14F-4D97-AF65-F5344CB8AC3E}">
        <p14:creationId xmlns:p14="http://schemas.microsoft.com/office/powerpoint/2010/main" val="906548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针对当前创造力支持的造型技术不适合产生拓扑结构变异，提出生物语法，实现了造型具有奇异拓扑结构的生物模型的功能。</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针对依赖预分割的模型数据库限制造型空间及创造力支持，通过提出草图驱动的三维模型局部匹配技术与三维模型超面片图表示，实现了实时个性化部件快速搜索与分割。</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针对缺少蒙皮与面向三维打印的模型分析，本文提出一个统一的框架，将造型、蒙皮与面向三维打印模型分析三者无缝结合到一起。</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11</a:t>
            </a:fld>
            <a:endParaRPr lang="en-US" altLang="zh-CN"/>
          </a:p>
        </p:txBody>
      </p:sp>
    </p:spTree>
    <p:extLst>
      <p:ext uri="{BB962C8B-B14F-4D97-AF65-F5344CB8AC3E}">
        <p14:creationId xmlns:p14="http://schemas.microsoft.com/office/powerpoint/2010/main" val="2773415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接下来，我们逐次详细介绍三个研究内容。先从“创造力支持的三维虚拟生物造型技术”开始。</a:t>
            </a: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12</a:t>
            </a:fld>
            <a:endParaRPr lang="en-US" altLang="zh-CN"/>
          </a:p>
        </p:txBody>
      </p:sp>
    </p:spTree>
    <p:extLst>
      <p:ext uri="{BB962C8B-B14F-4D97-AF65-F5344CB8AC3E}">
        <p14:creationId xmlns:p14="http://schemas.microsoft.com/office/powerpoint/2010/main" val="658846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具有奇异结构的虚拟生物在电子游戏与电影中非常常见。其设计与建模需要想像力与创造力。</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13</a:t>
            </a:fld>
            <a:endParaRPr lang="en-US" altLang="zh-CN"/>
          </a:p>
        </p:txBody>
      </p:sp>
    </p:spTree>
    <p:extLst>
      <p:ext uri="{BB962C8B-B14F-4D97-AF65-F5344CB8AC3E}">
        <p14:creationId xmlns:p14="http://schemas.microsoft.com/office/powerpoint/2010/main" val="174134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在需要大量多样的结构奇异的虚拟生物模型的情况下，设计与建模变得尤其困难</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14</a:t>
            </a:fld>
            <a:endParaRPr lang="en-US" altLang="zh-CN"/>
          </a:p>
        </p:txBody>
      </p:sp>
    </p:spTree>
    <p:extLst>
      <p:ext uri="{BB962C8B-B14F-4D97-AF65-F5344CB8AC3E}">
        <p14:creationId xmlns:p14="http://schemas.microsoft.com/office/powerpoint/2010/main" val="3286939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我们提出一个创造力支持的过程式造型系统，快速创造出一代代多样的结构奇异的虚拟生物模型，做为对艺术家的提示，辅助其设计与造型。</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15</a:t>
            </a:fld>
            <a:endParaRPr lang="en-US" altLang="zh-CN"/>
          </a:p>
        </p:txBody>
      </p:sp>
    </p:spTree>
    <p:extLst>
      <p:ext uri="{BB962C8B-B14F-4D97-AF65-F5344CB8AC3E}">
        <p14:creationId xmlns:p14="http://schemas.microsoft.com/office/powerpoint/2010/main" val="3266535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基于组合式造型的三维模型建议技术更适用于造型同类模型，无法产生拓扑结构变化。虚拟生物的最大特征是拓扑结构奇异。我们的技术可以产生拓扑结构的变化。</a:t>
            </a:r>
            <a:endParaRPr lang="en-US" altLang="zh-CN" dirty="0" smtClean="0">
              <a:latin typeface="Arial" panose="020B0604020202020204" pitchFamily="34" charset="0"/>
            </a:endParaRPr>
          </a:p>
          <a:p>
            <a:endParaRPr lang="en-US" altLang="zh-CN" dirty="0" smtClean="0">
              <a:latin typeface="Arial" panose="020B0604020202020204" pitchFamily="34" charset="0"/>
            </a:endParaRPr>
          </a:p>
          <a:p>
            <a:r>
              <a:rPr lang="zh-CN" altLang="en-US" dirty="0" smtClean="0">
                <a:latin typeface="Arial" panose="020B0604020202020204" pitchFamily="34" charset="0"/>
              </a:rPr>
              <a:t>基于语法的过程式造型技术</a:t>
            </a:r>
            <a:r>
              <a:rPr lang="zh-CN" altLang="en-US" baseline="0" dirty="0" smtClean="0">
                <a:latin typeface="Arial" panose="020B0604020202020204" pitchFamily="34" charset="0"/>
              </a:rPr>
              <a:t> 通过扩展一个初始的简单元素，得到复杂的模型。我们的生物语法操作一组模型，通过扩展与交换得到新模型。</a:t>
            </a: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16</a:t>
            </a:fld>
            <a:endParaRPr lang="en-US" altLang="zh-CN"/>
          </a:p>
        </p:txBody>
      </p:sp>
    </p:spTree>
    <p:extLst>
      <p:ext uri="{BB962C8B-B14F-4D97-AF65-F5344CB8AC3E}">
        <p14:creationId xmlns:p14="http://schemas.microsoft.com/office/powerpoint/2010/main" val="1636478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本文的核心技术是：生物语法，一种针对虚拟生物造型而特化的形状语法。</a:t>
            </a:r>
            <a:endParaRPr lang="en-US" altLang="zh-CN" dirty="0" smtClean="0">
              <a:latin typeface="Arial" panose="020B0604020202020204" pitchFamily="34" charset="0"/>
            </a:endParaRPr>
          </a:p>
          <a:p>
            <a:r>
              <a:rPr lang="zh-CN" altLang="en-US" dirty="0" smtClean="0">
                <a:latin typeface="Arial" panose="020B0604020202020204" pitchFamily="34" charset="0"/>
              </a:rPr>
              <a:t>其设计目标是：产生拓扑结构奇异的模型，且保持生物的语义约束（部件间相邻关系，对称关系，数目约束等）。</a:t>
            </a:r>
            <a:endParaRPr lang="en-US" altLang="zh-CN" dirty="0" smtClean="0">
              <a:latin typeface="Arial" panose="020B0604020202020204" pitchFamily="34" charset="0"/>
            </a:endParaRPr>
          </a:p>
          <a:p>
            <a:r>
              <a:rPr lang="zh-CN" altLang="en-US" dirty="0" smtClean="0">
                <a:latin typeface="Arial" panose="020B0604020202020204" pitchFamily="34" charset="0"/>
              </a:rPr>
              <a:t>其最核心构成部分是</a:t>
            </a:r>
            <a:r>
              <a:rPr lang="en-US" altLang="zh-CN" dirty="0" smtClean="0">
                <a:latin typeface="Arial" panose="020B0604020202020204" pitchFamily="34" charset="0"/>
              </a:rPr>
              <a:t>4</a:t>
            </a:r>
            <a:r>
              <a:rPr lang="zh-CN" altLang="en-US" dirty="0" smtClean="0">
                <a:latin typeface="Arial" panose="020B0604020202020204" pitchFamily="34" charset="0"/>
              </a:rPr>
              <a:t>类上下文有关的结构变异规则。</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17</a:t>
            </a:fld>
            <a:endParaRPr lang="en-US" altLang="zh-CN"/>
          </a:p>
        </p:txBody>
      </p:sp>
    </p:spTree>
    <p:extLst>
      <p:ext uri="{BB962C8B-B14F-4D97-AF65-F5344CB8AC3E}">
        <p14:creationId xmlns:p14="http://schemas.microsoft.com/office/powerpoint/2010/main" val="518353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这张图给出了我们技术的产生结果及与最新的模型建议技术的对比结果。</a:t>
            </a:r>
            <a:r>
              <a:rPr lang="en-US" altLang="zh-CN" dirty="0" smtClean="0">
                <a:latin typeface="Arial" panose="020B0604020202020204" pitchFamily="34" charset="0"/>
              </a:rPr>
              <a:t>F&amp;D</a:t>
            </a:r>
            <a:r>
              <a:rPr lang="zh-CN" altLang="en-US" dirty="0" smtClean="0">
                <a:latin typeface="Arial" panose="020B0604020202020204" pitchFamily="34" charset="0"/>
              </a:rPr>
              <a:t>是</a:t>
            </a:r>
            <a:r>
              <a:rPr lang="en-US" altLang="zh-CN" dirty="0" smtClean="0">
                <a:latin typeface="Arial" panose="020B0604020202020204" pitchFamily="34" charset="0"/>
              </a:rPr>
              <a:t>2012</a:t>
            </a:r>
            <a:r>
              <a:rPr lang="zh-CN" altLang="en-US" dirty="0" smtClean="0">
                <a:latin typeface="Arial" panose="020B0604020202020204" pitchFamily="34" charset="0"/>
              </a:rPr>
              <a:t>的</a:t>
            </a:r>
            <a:r>
              <a:rPr lang="en-US" altLang="zh-CN" dirty="0" smtClean="0">
                <a:latin typeface="Arial" panose="020B0604020202020204" pitchFamily="34" charset="0"/>
              </a:rPr>
              <a:t>SG</a:t>
            </a:r>
            <a:r>
              <a:rPr lang="zh-CN" altLang="en-US" dirty="0" smtClean="0">
                <a:latin typeface="Arial" panose="020B0604020202020204" pitchFamily="34" charset="0"/>
              </a:rPr>
              <a:t>文章。</a:t>
            </a:r>
            <a:endParaRPr lang="en-US" altLang="zh-CN" dirty="0" smtClean="0">
              <a:latin typeface="Arial" panose="020B0604020202020204" pitchFamily="34" charset="0"/>
            </a:endParaRPr>
          </a:p>
          <a:p>
            <a:r>
              <a:rPr lang="zh-CN" altLang="en-US" dirty="0" smtClean="0">
                <a:latin typeface="Arial" panose="020B0604020202020204" pitchFamily="34" charset="0"/>
              </a:rPr>
              <a:t>输入相同的模型，我们的技术可以产生出大量的结构奇异的虚拟生物模型，然而，</a:t>
            </a:r>
            <a:r>
              <a:rPr lang="en-US" altLang="zh-CN" dirty="0" smtClean="0">
                <a:latin typeface="Arial" panose="020B0604020202020204" pitchFamily="34" charset="0"/>
              </a:rPr>
              <a:t>F&amp;D</a:t>
            </a:r>
            <a:r>
              <a:rPr lang="zh-CN" altLang="en-US" dirty="0" smtClean="0">
                <a:latin typeface="Arial" panose="020B0604020202020204" pitchFamily="34" charset="0"/>
              </a:rPr>
              <a:t>仅可通过交换组件产生新模型，结果非常局限。</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18</a:t>
            </a:fld>
            <a:endParaRPr lang="en-US" altLang="zh-CN"/>
          </a:p>
        </p:txBody>
      </p:sp>
    </p:spTree>
    <p:extLst>
      <p:ext uri="{BB962C8B-B14F-4D97-AF65-F5344CB8AC3E}">
        <p14:creationId xmlns:p14="http://schemas.microsoft.com/office/powerpoint/2010/main" val="316675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前面介绍了“</a:t>
            </a:r>
            <a:r>
              <a:rPr lang="zh-CN" altLang="en-US" dirty="0" smtClean="0"/>
              <a:t>创造力支持的三维虚拟生物造型技术</a:t>
            </a:r>
            <a:r>
              <a:rPr lang="zh-CN" altLang="en-US" dirty="0" smtClean="0">
                <a:latin typeface="Arial" panose="020B0604020202020204" pitchFamily="34" charset="0"/>
              </a:rPr>
              <a:t>”。</a:t>
            </a:r>
            <a:endParaRPr lang="en-US" altLang="zh-CN" dirty="0" smtClean="0">
              <a:latin typeface="Arial" panose="020B0604020202020204" pitchFamily="34" charset="0"/>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接下来，介绍我们的第二个研究工作“</a:t>
            </a:r>
            <a:r>
              <a:rPr lang="zh-CN" altLang="en-US" dirty="0" smtClean="0">
                <a:solidFill>
                  <a:srgbClr val="FF0000"/>
                </a:solidFill>
              </a:rPr>
              <a:t>针对浏览式草图造型的按需部件建议</a:t>
            </a:r>
            <a:r>
              <a:rPr lang="zh-CN" altLang="en-US" dirty="0" smtClean="0">
                <a:solidFill>
                  <a:schemeClr val="tx1"/>
                </a:solidFill>
              </a:rPr>
              <a:t>技术”。</a:t>
            </a:r>
            <a:endParaRPr lang="en-US" altLang="zh-CN" dirty="0" smtClean="0">
              <a:solidFill>
                <a:srgbClr val="FF0000"/>
              </a:solidFill>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19</a:t>
            </a:fld>
            <a:endParaRPr lang="en-US" altLang="zh-CN"/>
          </a:p>
        </p:txBody>
      </p:sp>
    </p:spTree>
    <p:extLst>
      <p:ext uri="{BB962C8B-B14F-4D97-AF65-F5344CB8AC3E}">
        <p14:creationId xmlns:p14="http://schemas.microsoft.com/office/powerpoint/2010/main" val="2035311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今天的汇报内容分为三部分：</a:t>
            </a:r>
            <a:endParaRPr lang="en-US" altLang="zh-CN" dirty="0" smtClean="0">
              <a:latin typeface="Arial" panose="020B0604020202020204" pitchFamily="34" charset="0"/>
            </a:endParaRPr>
          </a:p>
          <a:p>
            <a:r>
              <a:rPr lang="zh-CN" altLang="en-US" dirty="0" smtClean="0">
                <a:latin typeface="Arial" panose="020B0604020202020204" pitchFamily="34" charset="0"/>
              </a:rPr>
              <a:t>首先，介绍研究背景及现状。这部分是在讲</a:t>
            </a:r>
            <a:r>
              <a:rPr lang="zh-CN" altLang="en-US" dirty="0" smtClean="0">
                <a:latin typeface="Arial" panose="020B0604020202020204" pitchFamily="34" charset="0"/>
              </a:rPr>
              <a:t>故事。首先，从</a:t>
            </a:r>
            <a:r>
              <a:rPr lang="zh-CN" altLang="en-US" dirty="0" smtClean="0">
                <a:latin typeface="Arial" panose="020B0604020202020204" pitchFamily="34" charset="0"/>
              </a:rPr>
              <a:t>实际应用与理论研究角度</a:t>
            </a:r>
            <a:r>
              <a:rPr lang="zh-CN" altLang="en-US" dirty="0" smtClean="0">
                <a:latin typeface="Arial" panose="020B0604020202020204" pitchFamily="34" charset="0"/>
              </a:rPr>
              <a:t>引出创造力支持的三维造型这个研究话题；然后，通过评述</a:t>
            </a:r>
            <a:r>
              <a:rPr lang="zh-CN" altLang="en-US" dirty="0" smtClean="0">
                <a:latin typeface="Arial" panose="020B0604020202020204" pitchFamily="34" charset="0"/>
              </a:rPr>
              <a:t>相关</a:t>
            </a:r>
            <a:r>
              <a:rPr lang="zh-CN" altLang="en-US" dirty="0" smtClean="0">
                <a:latin typeface="Arial" panose="020B0604020202020204" pitchFamily="34" charset="0"/>
              </a:rPr>
              <a:t>工作引出</a:t>
            </a:r>
            <a:r>
              <a:rPr lang="zh-CN" altLang="en-US" dirty="0" smtClean="0">
                <a:latin typeface="Arial" panose="020B0604020202020204" pitchFamily="34" charset="0"/>
              </a:rPr>
              <a:t>本文研究内容。</a:t>
            </a:r>
            <a:endParaRPr lang="en-US" altLang="zh-CN" dirty="0" smtClean="0">
              <a:latin typeface="Arial" panose="020B0604020202020204" pitchFamily="34" charset="0"/>
            </a:endParaRPr>
          </a:p>
          <a:p>
            <a:r>
              <a:rPr lang="zh-CN" altLang="en-US" dirty="0" smtClean="0">
                <a:latin typeface="Arial" panose="020B0604020202020204" pitchFamily="34" charset="0"/>
              </a:rPr>
              <a:t>接着，逐次详细介绍本文研究内容。</a:t>
            </a:r>
            <a:endParaRPr lang="en-US" altLang="zh-CN" dirty="0" smtClean="0">
              <a:latin typeface="Arial" panose="020B0604020202020204" pitchFamily="34" charset="0"/>
            </a:endParaRPr>
          </a:p>
          <a:p>
            <a:r>
              <a:rPr lang="zh-CN" altLang="en-US" dirty="0" smtClean="0">
                <a:latin typeface="Arial" panose="020B0604020202020204" pitchFamily="34" charset="0"/>
              </a:rPr>
              <a:t>最后，总结全文并展望未来的研究工作。</a:t>
            </a: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a:t>
            </a:fld>
            <a:endParaRPr lang="en-US" altLang="zh-CN"/>
          </a:p>
        </p:txBody>
      </p:sp>
    </p:spTree>
    <p:extLst>
      <p:ext uri="{BB962C8B-B14F-4D97-AF65-F5344CB8AC3E}">
        <p14:creationId xmlns:p14="http://schemas.microsoft.com/office/powerpoint/2010/main" val="3130687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三维造型，无论在工业界还是图形学研究界，都是关键的基础的问题。</a:t>
            </a:r>
            <a:endParaRPr lang="en-US" altLang="zh-CN" sz="1200" i="0" kern="1200" dirty="0" smtClean="0">
              <a:solidFill>
                <a:schemeClr val="tx1"/>
              </a:solidFill>
              <a:effectLst/>
              <a:latin typeface="Arial" charset="0"/>
              <a:ea typeface="宋体" pitchFamily="2" charset="-122"/>
              <a:cs typeface="+mn-cs"/>
            </a:endParaRPr>
          </a:p>
          <a:p>
            <a:r>
              <a:rPr lang="en-US" altLang="zh-CN" sz="1200" i="0" kern="1200" dirty="0" smtClean="0">
                <a:solidFill>
                  <a:schemeClr val="tx1"/>
                </a:solidFill>
                <a:effectLst/>
                <a:latin typeface="Arial" charset="0"/>
                <a:ea typeface="宋体" pitchFamily="2" charset="-122"/>
                <a:cs typeface="+mn-cs"/>
              </a:rPr>
              <a:t>Maya</a:t>
            </a:r>
            <a:r>
              <a:rPr lang="zh-CN" altLang="en-US" sz="1200" i="0" kern="1200" dirty="0" smtClean="0">
                <a:solidFill>
                  <a:schemeClr val="tx1"/>
                </a:solidFill>
                <a:effectLst/>
                <a:latin typeface="Arial" charset="0"/>
                <a:ea typeface="宋体" pitchFamily="2" charset="-122"/>
                <a:cs typeface="+mn-cs"/>
              </a:rPr>
              <a:t>、</a:t>
            </a:r>
            <a:r>
              <a:rPr lang="en-US" altLang="zh-CN" sz="1200" i="0" kern="1200" dirty="0" smtClean="0">
                <a:solidFill>
                  <a:schemeClr val="tx1"/>
                </a:solidFill>
                <a:effectLst/>
                <a:latin typeface="Arial" charset="0"/>
                <a:ea typeface="宋体" pitchFamily="2" charset="-122"/>
                <a:cs typeface="+mn-cs"/>
              </a:rPr>
              <a:t>3D</a:t>
            </a:r>
            <a:r>
              <a:rPr lang="en-US" altLang="zh-CN" sz="1200" i="0" kern="1200" baseline="0" dirty="0" smtClean="0">
                <a:solidFill>
                  <a:schemeClr val="tx1"/>
                </a:solidFill>
                <a:effectLst/>
                <a:latin typeface="Arial" charset="0"/>
                <a:ea typeface="宋体" pitchFamily="2" charset="-122"/>
                <a:cs typeface="+mn-cs"/>
              </a:rPr>
              <a:t> Max</a:t>
            </a:r>
            <a:r>
              <a:rPr lang="zh-CN" altLang="en-US" sz="1200" i="0" kern="1200" baseline="0" dirty="0" smtClean="0">
                <a:solidFill>
                  <a:schemeClr val="tx1"/>
                </a:solidFill>
                <a:effectLst/>
                <a:latin typeface="Arial" charset="0"/>
                <a:ea typeface="宋体" pitchFamily="2" charset="-122"/>
                <a:cs typeface="+mn-cs"/>
              </a:rPr>
              <a:t>等专业</a:t>
            </a:r>
            <a:r>
              <a:rPr lang="zh-CN" altLang="en-US" sz="1200" i="0" kern="1200" dirty="0" smtClean="0">
                <a:solidFill>
                  <a:schemeClr val="tx1"/>
                </a:solidFill>
                <a:effectLst/>
                <a:latin typeface="Arial" charset="0"/>
                <a:ea typeface="宋体" pitchFamily="2" charset="-122"/>
                <a:cs typeface="+mn-cs"/>
              </a:rPr>
              <a:t>具有强大的三维造型功能，但操作复杂，需要漫长的培训学习才能掌握。</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而易用的工具，如孢子生物创造器通过拼接预定义好的部件造型，造型能力有限。</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弥合三维造型工具易用与功能强大之间的鸿沟是图形学界最具挑战性的问题之一。</a:t>
            </a: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20</a:t>
            </a:fld>
            <a:endParaRPr lang="en-US" altLang="zh-CN"/>
          </a:p>
        </p:txBody>
      </p:sp>
    </p:spTree>
    <p:extLst>
      <p:ext uri="{BB962C8B-B14F-4D97-AF65-F5344CB8AC3E}">
        <p14:creationId xmlns:p14="http://schemas.microsoft.com/office/powerpoint/2010/main" val="3317984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研究人员提出草图式造型方法，用户通过草图勾勒模型轮廓，系统基于草图恢复三维模型。</a:t>
            </a:r>
            <a:endParaRPr lang="en-US" altLang="zh-CN" dirty="0" smtClean="0">
              <a:latin typeface="Arial" panose="020B0604020202020204" pitchFamily="34" charset="0"/>
            </a:endParaRPr>
          </a:p>
          <a:p>
            <a:r>
              <a:rPr lang="zh-CN" altLang="en-US" dirty="0" smtClean="0">
                <a:latin typeface="Arial" panose="020B0604020202020204" pitchFamily="34" charset="0"/>
              </a:rPr>
              <a:t>这种方法易于表达，简单易用，得到研究界的专注。</a:t>
            </a:r>
            <a:endParaRPr lang="en-US" altLang="zh-CN" dirty="0" smtClean="0">
              <a:latin typeface="Arial" panose="020B0604020202020204" pitchFamily="34" charset="0"/>
            </a:endParaRPr>
          </a:p>
          <a:p>
            <a:r>
              <a:rPr lang="zh-CN" altLang="en-US" dirty="0" smtClean="0">
                <a:latin typeface="Arial" panose="020B0604020202020204" pitchFamily="34" charset="0"/>
              </a:rPr>
              <a:t>然而，这种方法的缺点也显而易见：建造的模型缺少丰富的几何细节；</a:t>
            </a:r>
            <a:r>
              <a:rPr lang="zh-CN" altLang="en-US" sz="1200" i="0" kern="1200" dirty="0" smtClean="0">
                <a:solidFill>
                  <a:schemeClr val="tx1"/>
                </a:solidFill>
                <a:effectLst/>
                <a:latin typeface="Arial" charset="0"/>
                <a:ea typeface="宋体" pitchFamily="2" charset="-122"/>
                <a:cs typeface="+mn-cs"/>
              </a:rPr>
              <a:t>大多数用户的绘画技术不太好，很难造出期望的模型。</a:t>
            </a: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21</a:t>
            </a:fld>
            <a:endParaRPr lang="en-US" altLang="zh-CN"/>
          </a:p>
        </p:txBody>
      </p:sp>
    </p:spTree>
    <p:extLst>
      <p:ext uri="{BB962C8B-B14F-4D97-AF65-F5344CB8AC3E}">
        <p14:creationId xmlns:p14="http://schemas.microsoft.com/office/powerpoint/2010/main" val="37059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后来人们将草图与组合式造型相结合。用户绘制草图表达造型意图，系统从数据库内搜索部件提示给用户。</a:t>
            </a:r>
            <a:endParaRPr lang="en-US" altLang="zh-CN" dirty="0" smtClean="0">
              <a:latin typeface="Arial" panose="020B0604020202020204" pitchFamily="34" charset="0"/>
            </a:endParaRPr>
          </a:p>
          <a:p>
            <a:r>
              <a:rPr lang="zh-CN" altLang="en-US" dirty="0" smtClean="0">
                <a:latin typeface="Arial" panose="020B0604020202020204" pitchFamily="34" charset="0"/>
              </a:rPr>
              <a:t>这种方法结合了草图式造型易于表达的优点，实现了造型新手快速造型高质量模型的功能。</a:t>
            </a:r>
            <a:endParaRPr lang="en-US" altLang="zh-CN" dirty="0" smtClean="0">
              <a:latin typeface="Arial" panose="020B0604020202020204" pitchFamily="34" charset="0"/>
            </a:endParaRPr>
          </a:p>
          <a:p>
            <a:endParaRPr lang="en-US" altLang="zh-CN" dirty="0" smtClean="0">
              <a:latin typeface="Arial" panose="020B0604020202020204" pitchFamily="34" charset="0"/>
            </a:endParaRPr>
          </a:p>
          <a:p>
            <a:r>
              <a:rPr lang="zh-CN" altLang="en-US" dirty="0" smtClean="0">
                <a:latin typeface="Arial" panose="020B0604020202020204" pitchFamily="34" charset="0"/>
              </a:rPr>
              <a:t>然而，这种方法</a:t>
            </a:r>
            <a:r>
              <a:rPr lang="zh-CN" altLang="en-US" sz="1200" i="0" kern="1200" dirty="0" smtClean="0">
                <a:solidFill>
                  <a:schemeClr val="tx1"/>
                </a:solidFill>
                <a:effectLst/>
                <a:latin typeface="Arial" charset="0"/>
                <a:ea typeface="宋体" pitchFamily="2" charset="-122"/>
                <a:cs typeface="+mn-cs"/>
              </a:rPr>
              <a:t>这类技术仅仅允许组合预定义部件或对部件做简单的变形，限制了造型结果的多样性。</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22</a:t>
            </a:fld>
            <a:endParaRPr lang="en-US" altLang="zh-CN"/>
          </a:p>
        </p:txBody>
      </p:sp>
    </p:spTree>
    <p:extLst>
      <p:ext uri="{BB962C8B-B14F-4D97-AF65-F5344CB8AC3E}">
        <p14:creationId xmlns:p14="http://schemas.microsoft.com/office/powerpoint/2010/main" val="2482388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针对这一点，我们提出</a:t>
            </a:r>
            <a:r>
              <a:rPr lang="en-US" altLang="zh-CN" dirty="0" smtClean="0">
                <a:latin typeface="Arial" panose="020B0604020202020204" pitchFamily="34" charset="0"/>
              </a:rPr>
              <a:t>Sketch2Cut</a:t>
            </a:r>
            <a:r>
              <a:rPr lang="zh-CN" altLang="en-US" dirty="0" smtClean="0">
                <a:latin typeface="Arial" panose="020B0604020202020204" pitchFamily="34" charset="0"/>
              </a:rPr>
              <a:t>系统，</a:t>
            </a:r>
            <a:r>
              <a:rPr lang="zh-CN" altLang="en-US" sz="1200" i="0" kern="1200" dirty="0" smtClean="0">
                <a:solidFill>
                  <a:schemeClr val="tx1"/>
                </a:solidFill>
                <a:effectLst/>
                <a:latin typeface="Arial" charset="0"/>
                <a:ea typeface="宋体" pitchFamily="2" charset="-122"/>
                <a:cs typeface="+mn-cs"/>
              </a:rPr>
              <a:t>一个基于数据驱动的草图式造型技</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术。该方法表现力极强，而且保持了易用性。我们的方法不再限定使用预定义的</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部件组合模型，而是采用实时分割技术，从三维模型数据库内搜索符合造型意图</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的部件。我们的技术不需要预分割或者标记数据库内的模型。</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23</a:t>
            </a:fld>
            <a:endParaRPr lang="en-US" altLang="zh-CN"/>
          </a:p>
        </p:txBody>
      </p:sp>
    </p:spTree>
    <p:extLst>
      <p:ext uri="{BB962C8B-B14F-4D97-AF65-F5344CB8AC3E}">
        <p14:creationId xmlns:p14="http://schemas.microsoft.com/office/powerpoint/2010/main" val="1764771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三维模型局部匹配是本文的一个贡献。</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24</a:t>
            </a:fld>
            <a:endParaRPr lang="en-US" altLang="zh-CN"/>
          </a:p>
        </p:txBody>
      </p:sp>
    </p:spTree>
    <p:extLst>
      <p:ext uri="{BB962C8B-B14F-4D97-AF65-F5344CB8AC3E}">
        <p14:creationId xmlns:p14="http://schemas.microsoft.com/office/powerpoint/2010/main" val="373441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超面片图是一种对三维模型的简化。将模型面片组织成一个个聚类（称之为</a:t>
            </a:r>
            <a:r>
              <a:rPr lang="en-US" altLang="zh-CN" dirty="0" smtClean="0">
                <a:latin typeface="Arial" panose="020B0604020202020204" pitchFamily="34" charset="0"/>
              </a:rPr>
              <a:t>Patch</a:t>
            </a:r>
            <a:r>
              <a:rPr lang="zh-CN" altLang="en-US" dirty="0" smtClean="0">
                <a:latin typeface="Arial" panose="020B0604020202020204" pitchFamily="34" charset="0"/>
              </a:rPr>
              <a:t>），一个</a:t>
            </a:r>
            <a:r>
              <a:rPr lang="en-US" altLang="zh-CN" dirty="0" smtClean="0">
                <a:latin typeface="Arial" panose="020B0604020202020204" pitchFamily="34" charset="0"/>
              </a:rPr>
              <a:t>Patch</a:t>
            </a:r>
            <a:r>
              <a:rPr lang="zh-CN" altLang="en-US" dirty="0" smtClean="0">
                <a:latin typeface="Arial" panose="020B0604020202020204" pitchFamily="34" charset="0"/>
              </a:rPr>
              <a:t>是超面片图上的一个顶点，</a:t>
            </a:r>
            <a:endParaRPr lang="en-US" altLang="zh-CN" dirty="0" smtClean="0">
              <a:latin typeface="Arial" panose="020B0604020202020204" pitchFamily="34" charset="0"/>
            </a:endParaRPr>
          </a:p>
          <a:p>
            <a:r>
              <a:rPr lang="en-US" altLang="zh-CN" dirty="0" smtClean="0">
                <a:latin typeface="Arial" panose="020B0604020202020204" pitchFamily="34" charset="0"/>
              </a:rPr>
              <a:t>Patch</a:t>
            </a:r>
            <a:r>
              <a:rPr lang="zh-CN" altLang="en-US" dirty="0" smtClean="0">
                <a:latin typeface="Arial" panose="020B0604020202020204" pitchFamily="34" charset="0"/>
              </a:rPr>
              <a:t>间的边表示两个</a:t>
            </a:r>
            <a:r>
              <a:rPr lang="en-US" altLang="zh-CN" dirty="0" smtClean="0">
                <a:latin typeface="Arial" panose="020B0604020202020204" pitchFamily="34" charset="0"/>
              </a:rPr>
              <a:t>Patch</a:t>
            </a:r>
            <a:r>
              <a:rPr lang="zh-CN" altLang="en-US" dirty="0" smtClean="0">
                <a:latin typeface="Arial" panose="020B0604020202020204" pitchFamily="34" charset="0"/>
              </a:rPr>
              <a:t>在多大程度上会属于同一部件。</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25</a:t>
            </a:fld>
            <a:endParaRPr lang="en-US" altLang="zh-CN"/>
          </a:p>
        </p:txBody>
      </p:sp>
    </p:spTree>
    <p:extLst>
      <p:ext uri="{BB962C8B-B14F-4D97-AF65-F5344CB8AC3E}">
        <p14:creationId xmlns:p14="http://schemas.microsoft.com/office/powerpoint/2010/main" val="491528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基于超面片图的三维部件实时分割技术是本文的一个贡献</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26</a:t>
            </a:fld>
            <a:endParaRPr lang="en-US" altLang="zh-CN"/>
          </a:p>
        </p:txBody>
      </p:sp>
    </p:spTree>
    <p:extLst>
      <p:ext uri="{BB962C8B-B14F-4D97-AF65-F5344CB8AC3E}">
        <p14:creationId xmlns:p14="http://schemas.microsoft.com/office/powerpoint/2010/main" val="2151127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实验结果，可以发现，构成模型的部件中大多数都不是标准部件。</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27</a:t>
            </a:fld>
            <a:endParaRPr lang="en-US" altLang="zh-CN"/>
          </a:p>
        </p:txBody>
      </p:sp>
    </p:spTree>
    <p:extLst>
      <p:ext uri="{BB962C8B-B14F-4D97-AF65-F5344CB8AC3E}">
        <p14:creationId xmlns:p14="http://schemas.microsoft.com/office/powerpoint/2010/main" val="3267991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前面介绍了本文的第二项研究内容“</a:t>
            </a:r>
            <a:r>
              <a:rPr lang="zh-CN" altLang="en-US" dirty="0" smtClean="0"/>
              <a:t>针对浏览式草图造型的按需部件建议技术</a:t>
            </a:r>
            <a:r>
              <a:rPr lang="zh-CN" altLang="en-US" dirty="0" smtClean="0">
                <a:latin typeface="Arial" panose="020B0604020202020204" pitchFamily="34" charset="0"/>
              </a:rPr>
              <a:t>”。</a:t>
            </a:r>
            <a:endParaRPr lang="en-US" altLang="zh-CN" dirty="0" smtClean="0">
              <a:latin typeface="Arial" panose="020B0604020202020204" pitchFamily="34" charset="0"/>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接下来，介绍第三个研究工作“</a:t>
            </a:r>
            <a:r>
              <a:rPr lang="zh-CN" altLang="en-US" dirty="0" smtClean="0">
                <a:solidFill>
                  <a:srgbClr val="FF0000"/>
                </a:solidFill>
              </a:rPr>
              <a:t>针对蒙皮的创意角色模型的三维制造</a:t>
            </a:r>
            <a:r>
              <a:rPr lang="zh-CN" altLang="en-US" dirty="0" smtClean="0">
                <a:solidFill>
                  <a:schemeClr val="tx1"/>
                </a:solidFill>
              </a:rPr>
              <a:t>”。</a:t>
            </a:r>
            <a:endParaRPr lang="en-US" altLang="zh-CN" dirty="0" smtClean="0">
              <a:solidFill>
                <a:srgbClr val="FF0000"/>
              </a:solidFill>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28</a:t>
            </a:fld>
            <a:endParaRPr lang="en-US" altLang="zh-CN"/>
          </a:p>
        </p:txBody>
      </p:sp>
    </p:spTree>
    <p:extLst>
      <p:ext uri="{BB962C8B-B14F-4D97-AF65-F5344CB8AC3E}">
        <p14:creationId xmlns:p14="http://schemas.microsoft.com/office/powerpoint/2010/main" val="3307785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在很多应用中，造型仅是第一步，后面要为造型结果蒙皮并编辑动画。传统</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上，造型与蒙皮两个步骤分开。这种做法使得迭代更新变得异常困难，因为动画</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师不得不频繁地在造型与蒙皮工具间来回切换。这种做法浪费时间且影响效率。</a:t>
            </a:r>
            <a:endParaRPr lang="en-US" altLang="zh-CN" sz="1200" i="0" kern="1200" dirty="0" smtClean="0">
              <a:solidFill>
                <a:schemeClr val="tx1"/>
              </a:solidFill>
              <a:effectLst/>
              <a:latin typeface="Arial" charset="0"/>
              <a:ea typeface="宋体" pitchFamily="2" charset="-122"/>
              <a:cs typeface="+mn-cs"/>
            </a:endParaRPr>
          </a:p>
          <a:p>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将创造力支持的造型与动画设计结合至一个统一的框架非常重要。这样，动画师就</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可以增量式的方式编辑动画，并立即观察到动画效果。另外一方面，通过使用现</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有的已蒙皮的模型，也节省了不必要的重复性工作。这样的方法对计算机动画，</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计算游戏设计与其它数字娱乐形式有非常重要的意义。然而，据我们所知，在这</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方面几乎没有任何研究工作。</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29</a:t>
            </a:fld>
            <a:endParaRPr lang="en-US" altLang="zh-CN"/>
          </a:p>
        </p:txBody>
      </p:sp>
    </p:spTree>
    <p:extLst>
      <p:ext uri="{BB962C8B-B14F-4D97-AF65-F5344CB8AC3E}">
        <p14:creationId xmlns:p14="http://schemas.microsoft.com/office/powerpoint/2010/main" val="161085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我们从本文的研究背景</a:t>
            </a:r>
            <a:r>
              <a:rPr lang="zh-CN" altLang="en-US" dirty="0" smtClean="0">
                <a:latin typeface="Arial" panose="020B0604020202020204" pitchFamily="34" charset="0"/>
              </a:rPr>
              <a:t>和现状</a:t>
            </a:r>
            <a:r>
              <a:rPr lang="zh-CN" altLang="en-US" dirty="0" smtClean="0">
                <a:latin typeface="Arial" panose="020B0604020202020204" pitchFamily="34" charset="0"/>
              </a:rPr>
              <a:t>开始本次</a:t>
            </a:r>
            <a:r>
              <a:rPr lang="zh-CN" altLang="en-US" dirty="0" smtClean="0">
                <a:latin typeface="Arial" panose="020B0604020202020204" pitchFamily="34" charset="0"/>
              </a:rPr>
              <a:t>报告。</a:t>
            </a:r>
            <a:endParaRPr lang="zh-CN" altLang="en-US"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3</a:t>
            </a:fld>
            <a:endParaRPr lang="en-US" altLang="zh-CN"/>
          </a:p>
        </p:txBody>
      </p:sp>
    </p:spTree>
    <p:extLst>
      <p:ext uri="{BB962C8B-B14F-4D97-AF65-F5344CB8AC3E}">
        <p14:creationId xmlns:p14="http://schemas.microsoft.com/office/powerpoint/2010/main" val="2962442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在创造力支持的造型系统中融合针对制造的分析，不仅仅可以通过部件组合得到</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高质量的模型，更可以探索模型在不同姿势下的物理特性，这对用户的创造性造</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型过程大有益处。然而，要三维打印一个模型需要考虑很多问题，例如，拓扑，</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平衡性，结构稳定性等。我们的问题更加困难和复杂。</a:t>
            </a:r>
            <a:endParaRPr lang="en-US" altLang="zh-CN" sz="1200" i="0" kern="1200" dirty="0" smtClean="0">
              <a:solidFill>
                <a:schemeClr val="tx1"/>
              </a:solidFill>
              <a:effectLst/>
              <a:latin typeface="Arial" charset="0"/>
              <a:ea typeface="宋体" pitchFamily="2" charset="-122"/>
              <a:cs typeface="+mn-cs"/>
            </a:endParaRPr>
          </a:p>
          <a:p>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我们的问题更加困难和复杂。首先，为了实现逼真的动</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画效果，骨架往往有很多关节。但对三维制造来讲，太多的关节不仅没有必要，</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甚至是一种负担。例如，在图</a:t>
            </a:r>
            <a:r>
              <a:rPr lang="en-US" altLang="zh-CN" sz="1200" i="0" kern="1200" dirty="0" smtClean="0">
                <a:solidFill>
                  <a:schemeClr val="tx1"/>
                </a:solidFill>
                <a:effectLst/>
                <a:latin typeface="Arial" charset="0"/>
                <a:ea typeface="宋体" pitchFamily="2" charset="-122"/>
                <a:cs typeface="+mn-cs"/>
              </a:rPr>
              <a:t>4.1</a:t>
            </a:r>
            <a:r>
              <a:rPr lang="zh-CN" altLang="en-US" sz="1200" i="0" kern="1200" dirty="0" smtClean="0">
                <a:solidFill>
                  <a:schemeClr val="tx1"/>
                </a:solidFill>
                <a:effectLst/>
                <a:latin typeface="Arial" charset="0"/>
                <a:ea typeface="宋体" pitchFamily="2" charset="-122"/>
                <a:cs typeface="+mn-cs"/>
              </a:rPr>
              <a:t>（</a:t>
            </a:r>
            <a:r>
              <a:rPr lang="en-US" altLang="zh-CN" sz="1200" i="0" kern="1200" dirty="0" smtClean="0">
                <a:solidFill>
                  <a:schemeClr val="tx1"/>
                </a:solidFill>
                <a:effectLst/>
                <a:latin typeface="Arial" charset="0"/>
                <a:ea typeface="宋体" pitchFamily="2" charset="-122"/>
                <a:cs typeface="+mn-cs"/>
              </a:rPr>
              <a:t>c</a:t>
            </a:r>
            <a:r>
              <a:rPr lang="zh-CN" altLang="en-US" sz="1200" i="0" kern="1200" dirty="0" smtClean="0">
                <a:solidFill>
                  <a:schemeClr val="tx1"/>
                </a:solidFill>
                <a:effectLst/>
                <a:latin typeface="Arial" charset="0"/>
                <a:ea typeface="宋体" pitchFamily="2" charset="-122"/>
                <a:cs typeface="+mn-cs"/>
              </a:rPr>
              <a:t>）内，就三维打印来讲，尾巴部分完全不需</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要这么多关节。另外一种重要问题，打印出来的模型需要在一系列姿势下保持平</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衡。虽然三维打印方面已有很多研究工作，如，打印带关节的角色模型</a:t>
            </a:r>
            <a:r>
              <a:rPr lang="en-US" altLang="zh-CN" sz="1200" i="0" kern="1200" dirty="0" smtClean="0">
                <a:solidFill>
                  <a:schemeClr val="tx1"/>
                </a:solidFill>
                <a:effectLst/>
                <a:latin typeface="Arial" charset="0"/>
                <a:ea typeface="宋体" pitchFamily="2" charset="-122"/>
                <a:cs typeface="+mn-cs"/>
              </a:rPr>
              <a:t>[79,80]</a:t>
            </a:r>
            <a:r>
              <a:rPr lang="zh-CN" altLang="en-US" sz="1200" i="0" kern="1200" dirty="0" smtClean="0">
                <a:solidFill>
                  <a:schemeClr val="tx1"/>
                </a:solidFill>
                <a:effectLst/>
                <a:latin typeface="Arial" charset="0"/>
                <a:ea typeface="宋体" pitchFamily="2" charset="-122"/>
                <a:cs typeface="+mn-cs"/>
              </a:rPr>
              <a:t>，使</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模型保持平衡 </a:t>
            </a:r>
            <a:r>
              <a:rPr lang="en-US" altLang="zh-CN" sz="1200" i="0" kern="1200" dirty="0" smtClean="0">
                <a:solidFill>
                  <a:schemeClr val="tx1"/>
                </a:solidFill>
                <a:effectLst/>
                <a:latin typeface="Arial" charset="0"/>
                <a:ea typeface="宋体" pitchFamily="2" charset="-122"/>
                <a:cs typeface="+mn-cs"/>
              </a:rPr>
              <a:t>[81,82]</a:t>
            </a:r>
            <a:r>
              <a:rPr lang="zh-CN" altLang="en-US" sz="1200" i="0" kern="1200" dirty="0" smtClean="0">
                <a:solidFill>
                  <a:schemeClr val="tx1"/>
                </a:solidFill>
                <a:effectLst/>
                <a:latin typeface="Arial" charset="0"/>
                <a:ea typeface="宋体" pitchFamily="2" charset="-122"/>
                <a:cs typeface="+mn-cs"/>
              </a:rPr>
              <a:t>。然而，还没有人探索过使打印出来的模型在一系列姿势下保</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持平衡的问题。</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30</a:t>
            </a:fld>
            <a:endParaRPr lang="en-US" altLang="zh-CN"/>
          </a:p>
        </p:txBody>
      </p:sp>
    </p:spTree>
    <p:extLst>
      <p:ext uri="{BB962C8B-B14F-4D97-AF65-F5344CB8AC3E}">
        <p14:creationId xmlns:p14="http://schemas.microsoft.com/office/powerpoint/2010/main" val="3228210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在这篇文章中，我们提出针对蒙皮的创意角色模型的三维制造技术。该技术</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将创造力支持的造型，三维打印分析与骨架绑定融合在一个框架中，极大地方便</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了用户的创造性造型过程。如图 </a:t>
            </a:r>
            <a:r>
              <a:rPr lang="en-US" altLang="zh-CN" sz="1200" i="0" kern="1200" dirty="0" smtClean="0">
                <a:solidFill>
                  <a:schemeClr val="tx1"/>
                </a:solidFill>
                <a:effectLst/>
                <a:latin typeface="Arial" charset="0"/>
                <a:ea typeface="宋体" pitchFamily="2" charset="-122"/>
                <a:cs typeface="+mn-cs"/>
              </a:rPr>
              <a:t>4.1</a:t>
            </a:r>
            <a:r>
              <a:rPr lang="zh-CN" altLang="en-US" sz="1200" i="0" kern="1200" dirty="0" smtClean="0">
                <a:solidFill>
                  <a:schemeClr val="tx1"/>
                </a:solidFill>
                <a:effectLst/>
                <a:latin typeface="Arial" charset="0"/>
                <a:ea typeface="宋体" pitchFamily="2" charset="-122"/>
                <a:cs typeface="+mn-cs"/>
              </a:rPr>
              <a:t>所示，输入一组蒙皮的模型，我们的系统通</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过结构变异工具 </a:t>
            </a:r>
            <a:r>
              <a:rPr lang="en-US" altLang="zh-CN" sz="1200" i="0" kern="1200" dirty="0" smtClean="0">
                <a:solidFill>
                  <a:schemeClr val="tx1"/>
                </a:solidFill>
                <a:effectLst/>
                <a:latin typeface="Arial" charset="0"/>
                <a:ea typeface="宋体" pitchFamily="2" charset="-122"/>
                <a:cs typeface="+mn-cs"/>
              </a:rPr>
              <a:t>[78]</a:t>
            </a:r>
            <a:r>
              <a:rPr lang="zh-CN" altLang="en-US" sz="1200" i="0" kern="1200" dirty="0" smtClean="0">
                <a:solidFill>
                  <a:schemeClr val="tx1"/>
                </a:solidFill>
                <a:effectLst/>
                <a:latin typeface="Arial" charset="0"/>
                <a:ea typeface="宋体" pitchFamily="2" charset="-122"/>
                <a:cs typeface="+mn-cs"/>
              </a:rPr>
              <a:t>“进化”出新一代形状各异的模型。然后，用户从中选择出感兴</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趣的模型，用于进化下一代模型。进化过程如此迭代，直至代数达到阈值，或者</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用户满意。接着，用户可以从得到的模型中选择一个，蒙皮并三维打印。通过造</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型，蒙皮与三维打印的无缝融合，我们的系统提供给用户蒙皮的且可直接三维打</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印的模型，极大地帮助了用户的创意造型。</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31</a:t>
            </a:fld>
            <a:endParaRPr lang="en-US" altLang="zh-CN"/>
          </a:p>
        </p:txBody>
      </p:sp>
    </p:spTree>
    <p:extLst>
      <p:ext uri="{BB962C8B-B14F-4D97-AF65-F5344CB8AC3E}">
        <p14:creationId xmlns:p14="http://schemas.microsoft.com/office/powerpoint/2010/main" val="2314440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可以融合部件表面的同时融合骨架，并以局部方法快速更新融合部件的皮肤权重。</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32</a:t>
            </a:fld>
            <a:endParaRPr lang="en-US" altLang="zh-CN"/>
          </a:p>
        </p:txBody>
      </p:sp>
    </p:spTree>
    <p:extLst>
      <p:ext uri="{BB962C8B-B14F-4D97-AF65-F5344CB8AC3E}">
        <p14:creationId xmlns:p14="http://schemas.microsoft.com/office/powerpoint/2010/main" val="1534213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针对三维打印的骨架优化算法，可以计算出关节的最优数量及位置</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33</a:t>
            </a:fld>
            <a:endParaRPr lang="en-US" altLang="zh-CN"/>
          </a:p>
        </p:txBody>
      </p:sp>
    </p:spTree>
    <p:extLst>
      <p:ext uri="{BB962C8B-B14F-4D97-AF65-F5344CB8AC3E}">
        <p14:creationId xmlns:p14="http://schemas.microsoft.com/office/powerpoint/2010/main" val="4113325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提出一种确保三维物体在不同姿势下保持平衡的方法</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34</a:t>
            </a:fld>
            <a:endParaRPr lang="en-US" altLang="zh-CN"/>
          </a:p>
        </p:txBody>
      </p:sp>
    </p:spTree>
    <p:extLst>
      <p:ext uri="{BB962C8B-B14F-4D97-AF65-F5344CB8AC3E}">
        <p14:creationId xmlns:p14="http://schemas.microsoft.com/office/powerpoint/2010/main" val="3464104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35</a:t>
            </a:fld>
            <a:endParaRPr lang="en-US" altLang="zh-CN"/>
          </a:p>
        </p:txBody>
      </p:sp>
    </p:spTree>
    <p:extLst>
      <p:ext uri="{BB962C8B-B14F-4D97-AF65-F5344CB8AC3E}">
        <p14:creationId xmlns:p14="http://schemas.microsoft.com/office/powerpoint/2010/main" val="677403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接下来，我们逐次详细介绍三个研究内容。先从“创造力支持的三维虚拟生物造型”开始。</a:t>
            </a: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36</a:t>
            </a:fld>
            <a:endParaRPr lang="en-US" altLang="zh-CN"/>
          </a:p>
        </p:txBody>
      </p:sp>
    </p:spTree>
    <p:extLst>
      <p:ext uri="{BB962C8B-B14F-4D97-AF65-F5344CB8AC3E}">
        <p14:creationId xmlns:p14="http://schemas.microsoft.com/office/powerpoint/2010/main" val="62242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应该按如下套路说：</a:t>
            </a:r>
            <a:endParaRPr lang="en-US" altLang="zh-CN" dirty="0" smtClean="0"/>
          </a:p>
          <a:p>
            <a:r>
              <a:rPr lang="zh-CN" altLang="en-US" dirty="0" smtClean="0"/>
              <a:t>针对。。。，我们提出什么。。。</a:t>
            </a:r>
            <a:endParaRPr lang="zh-CN" altLang="en-US" dirty="0"/>
          </a:p>
        </p:txBody>
      </p:sp>
      <p:sp>
        <p:nvSpPr>
          <p:cNvPr id="4" name="灯片编号占位符 3"/>
          <p:cNvSpPr>
            <a:spLocks noGrp="1"/>
          </p:cNvSpPr>
          <p:nvPr>
            <p:ph type="sldNum" sz="quarter" idx="10"/>
          </p:nvPr>
        </p:nvSpPr>
        <p:spPr/>
        <p:txBody>
          <a:bodyPr/>
          <a:lstStyle/>
          <a:p>
            <a:fld id="{CD7BCB9F-25E5-4D1E-ADCC-0DA5E305B3C2}" type="slidenum">
              <a:rPr lang="en-US" altLang="zh-CN" smtClean="0"/>
              <a:pPr/>
              <a:t>37</a:t>
            </a:fld>
            <a:endParaRPr lang="en-US" altLang="zh-CN"/>
          </a:p>
        </p:txBody>
      </p:sp>
    </p:spTree>
    <p:extLst>
      <p:ext uri="{BB962C8B-B14F-4D97-AF65-F5344CB8AC3E}">
        <p14:creationId xmlns:p14="http://schemas.microsoft.com/office/powerpoint/2010/main" val="1822633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4</a:t>
            </a:r>
            <a:r>
              <a:rPr lang="zh-CN" altLang="en-US" dirty="0" smtClean="0"/>
              <a:t>个想法分别简单地说下。</a:t>
            </a:r>
            <a:endParaRPr lang="zh-CN" altLang="en-US" dirty="0"/>
          </a:p>
        </p:txBody>
      </p:sp>
      <p:sp>
        <p:nvSpPr>
          <p:cNvPr id="4" name="灯片编号占位符 3"/>
          <p:cNvSpPr>
            <a:spLocks noGrp="1"/>
          </p:cNvSpPr>
          <p:nvPr>
            <p:ph type="sldNum" sz="quarter" idx="10"/>
          </p:nvPr>
        </p:nvSpPr>
        <p:spPr/>
        <p:txBody>
          <a:bodyPr/>
          <a:lstStyle/>
          <a:p>
            <a:fld id="{CD7BCB9F-25E5-4D1E-ADCC-0DA5E305B3C2}" type="slidenum">
              <a:rPr lang="en-US" altLang="zh-CN" smtClean="0"/>
              <a:pPr/>
              <a:t>38</a:t>
            </a:fld>
            <a:endParaRPr lang="en-US" altLang="zh-CN"/>
          </a:p>
        </p:txBody>
      </p:sp>
    </p:spTree>
    <p:extLst>
      <p:ext uri="{BB962C8B-B14F-4D97-AF65-F5344CB8AC3E}">
        <p14:creationId xmlns:p14="http://schemas.microsoft.com/office/powerpoint/2010/main" val="31934860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7BCB9F-25E5-4D1E-ADCC-0DA5E305B3C2}" type="slidenum">
              <a:rPr lang="en-US" altLang="zh-CN" smtClean="0"/>
              <a:pPr/>
              <a:t>39</a:t>
            </a:fld>
            <a:endParaRPr lang="en-US" altLang="zh-CN"/>
          </a:p>
        </p:txBody>
      </p:sp>
    </p:spTree>
    <p:extLst>
      <p:ext uri="{BB962C8B-B14F-4D97-AF65-F5344CB8AC3E}">
        <p14:creationId xmlns:p14="http://schemas.microsoft.com/office/powerpoint/2010/main" val="3285039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在三维影视特效、计算机动画及电子游戏中，三维场景及三维角色模型是必不可少的部分。</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如图所示，左侧是科幻电影阿凡达剧照纳美人及其坐骑伊卡兰，中间</a:t>
            </a:r>
            <a:r>
              <a:rPr lang="zh-CN" altLang="en-US" sz="1200" i="0" kern="1200" dirty="0" smtClean="0">
                <a:solidFill>
                  <a:schemeClr val="tx1"/>
                </a:solidFill>
                <a:effectLst/>
                <a:latin typeface="Arial" charset="0"/>
                <a:ea typeface="宋体" pitchFamily="2" charset="-122"/>
                <a:cs typeface="+mn-cs"/>
              </a:rPr>
              <a:t>是</a:t>
            </a:r>
            <a:r>
              <a:rPr lang="en-US" altLang="zh-CN" sz="1200" i="0" kern="1200" dirty="0" smtClean="0">
                <a:solidFill>
                  <a:schemeClr val="tx1"/>
                </a:solidFill>
                <a:effectLst/>
                <a:latin typeface="Arial" charset="0"/>
                <a:ea typeface="宋体" pitchFamily="2" charset="-122"/>
                <a:cs typeface="+mn-cs"/>
              </a:rPr>
              <a:t>3D</a:t>
            </a:r>
            <a:r>
              <a:rPr lang="zh-CN" altLang="en-US" sz="1200" i="0" kern="1200" dirty="0" smtClean="0">
                <a:solidFill>
                  <a:schemeClr val="tx1"/>
                </a:solidFill>
                <a:effectLst/>
                <a:latin typeface="Arial" charset="0"/>
                <a:ea typeface="宋体" pitchFamily="2" charset="-122"/>
                <a:cs typeface="+mn-cs"/>
              </a:rPr>
              <a:t>动画片</a:t>
            </a:r>
            <a:r>
              <a:rPr lang="en-US" altLang="zh-CN" sz="1200" i="0" kern="1200" dirty="0" smtClean="0">
                <a:solidFill>
                  <a:schemeClr val="tx1"/>
                </a:solidFill>
                <a:effectLst/>
                <a:latin typeface="Arial" charset="0"/>
                <a:ea typeface="宋体" pitchFamily="2" charset="-122"/>
                <a:cs typeface="+mn-cs"/>
              </a:rPr>
              <a:t>《</a:t>
            </a:r>
            <a:r>
              <a:rPr lang="zh-CN" altLang="en-US" sz="1200" i="0" kern="1200" dirty="0" smtClean="0">
                <a:solidFill>
                  <a:schemeClr val="tx1"/>
                </a:solidFill>
                <a:effectLst/>
                <a:latin typeface="Arial" charset="0"/>
                <a:ea typeface="宋体" pitchFamily="2" charset="-122"/>
                <a:cs typeface="+mn-cs"/>
              </a:rPr>
              <a:t>怪兽大学</a:t>
            </a:r>
            <a:r>
              <a:rPr lang="en-US" altLang="zh-CN" sz="1200" i="0" kern="1200" dirty="0" smtClean="0">
                <a:solidFill>
                  <a:schemeClr val="tx1"/>
                </a:solidFill>
                <a:effectLst/>
                <a:latin typeface="Arial" charset="0"/>
                <a:ea typeface="宋体" pitchFamily="2" charset="-122"/>
                <a:cs typeface="+mn-cs"/>
              </a:rPr>
              <a:t>》</a:t>
            </a:r>
            <a:r>
              <a:rPr lang="zh-CN" altLang="en-US" sz="1200" i="0" kern="1200" dirty="0" smtClean="0">
                <a:solidFill>
                  <a:schemeClr val="tx1"/>
                </a:solidFill>
                <a:effectLst/>
                <a:latin typeface="Arial" charset="0"/>
                <a:ea typeface="宋体" pitchFamily="2" charset="-122"/>
                <a:cs typeface="+mn-cs"/>
              </a:rPr>
              <a:t>里</a:t>
            </a:r>
            <a:r>
              <a:rPr lang="zh-CN" altLang="en-US" sz="1200" i="0" kern="1200" dirty="0" smtClean="0">
                <a:solidFill>
                  <a:schemeClr val="tx1"/>
                </a:solidFill>
                <a:effectLst/>
                <a:latin typeface="Arial" charset="0"/>
                <a:ea typeface="宋体" pitchFamily="2" charset="-122"/>
                <a:cs typeface="+mn-cs"/>
              </a:rPr>
              <a:t>的人物角色</a:t>
            </a:r>
            <a:r>
              <a:rPr lang="zh-CN" altLang="en-US" sz="1200" i="0" kern="1200" dirty="0" smtClean="0">
                <a:solidFill>
                  <a:schemeClr val="tx1"/>
                </a:solidFill>
                <a:effectLst/>
                <a:latin typeface="Arial" charset="0"/>
                <a:ea typeface="宋体" pitchFamily="2" charset="-122"/>
                <a:cs typeface="+mn-cs"/>
              </a:rPr>
              <a:t>，右侧是著名电子游戏</a:t>
            </a:r>
            <a:r>
              <a:rPr lang="en-US" altLang="zh-CN" sz="1200" i="0" kern="1200" dirty="0" err="1" smtClean="0">
                <a:solidFill>
                  <a:schemeClr val="tx1"/>
                </a:solidFill>
                <a:effectLst/>
                <a:latin typeface="Arial" charset="0"/>
                <a:ea typeface="宋体" pitchFamily="2" charset="-122"/>
                <a:cs typeface="+mn-cs"/>
              </a:rPr>
              <a:t>Dota</a:t>
            </a:r>
            <a:r>
              <a:rPr lang="zh-CN" altLang="en-US" sz="1200" i="0" kern="1200" dirty="0" smtClean="0">
                <a:solidFill>
                  <a:schemeClr val="tx1"/>
                </a:solidFill>
                <a:effectLst/>
                <a:latin typeface="Arial" charset="0"/>
                <a:ea typeface="宋体" pitchFamily="2" charset="-122"/>
                <a:cs typeface="+mn-cs"/>
              </a:rPr>
              <a:t>场景及其一位</a:t>
            </a:r>
            <a:r>
              <a:rPr lang="zh-CN" altLang="en-US" sz="1200" i="0" kern="1200" dirty="0" smtClean="0">
                <a:solidFill>
                  <a:schemeClr val="tx1"/>
                </a:solidFill>
                <a:effectLst/>
                <a:latin typeface="Arial" charset="0"/>
                <a:ea typeface="宋体" pitchFamily="2" charset="-122"/>
                <a:cs typeface="+mn-cs"/>
              </a:rPr>
              <a:t>角色蓝胖子。</a:t>
            </a: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现有大量的商业造型系统，可以满足各种造型需求，比如，</a:t>
            </a:r>
            <a:r>
              <a:rPr lang="zh-CN" altLang="en-US" sz="1200" i="0" kern="1200" dirty="0" smtClean="0">
                <a:solidFill>
                  <a:schemeClr val="tx1"/>
                </a:solidFill>
                <a:effectLst/>
                <a:latin typeface="Arial" charset="0"/>
                <a:ea typeface="宋体" pitchFamily="2" charset="-122"/>
                <a:cs typeface="+mn-cs"/>
              </a:rPr>
              <a:t>造型及特效工具</a:t>
            </a:r>
            <a:r>
              <a:rPr lang="en-US" altLang="zh-CN" sz="1200" i="0" kern="1200" dirty="0" smtClean="0">
                <a:solidFill>
                  <a:schemeClr val="tx1"/>
                </a:solidFill>
                <a:effectLst/>
                <a:latin typeface="Arial" charset="0"/>
                <a:ea typeface="宋体" pitchFamily="2" charset="-122"/>
                <a:cs typeface="+mn-cs"/>
              </a:rPr>
              <a:t>Maya</a:t>
            </a:r>
            <a:r>
              <a:rPr lang="zh-CN" altLang="en-US" sz="1200" i="0" kern="1200" dirty="0" smtClean="0">
                <a:solidFill>
                  <a:schemeClr val="tx1"/>
                </a:solidFill>
                <a:effectLst/>
                <a:latin typeface="Arial" charset="0"/>
                <a:ea typeface="宋体" pitchFamily="2" charset="-122"/>
                <a:cs typeface="+mn-cs"/>
              </a:rPr>
              <a:t>、</a:t>
            </a:r>
            <a:r>
              <a:rPr lang="en-US" altLang="zh-CN" sz="1200" i="0" kern="1200" dirty="0" smtClean="0">
                <a:solidFill>
                  <a:schemeClr val="tx1"/>
                </a:solidFill>
                <a:effectLst/>
                <a:latin typeface="Arial" charset="0"/>
                <a:ea typeface="宋体" pitchFamily="2" charset="-122"/>
                <a:cs typeface="+mn-cs"/>
              </a:rPr>
              <a:t>3D Max</a:t>
            </a:r>
            <a:r>
              <a:rPr lang="zh-CN" altLang="en-US" sz="1200" i="0" kern="1200" dirty="0" smtClean="0">
                <a:solidFill>
                  <a:schemeClr val="tx1"/>
                </a:solidFill>
                <a:effectLst/>
                <a:latin typeface="Arial" charset="0"/>
                <a:ea typeface="宋体" pitchFamily="2" charset="-122"/>
                <a:cs typeface="+mn-cs"/>
              </a:rPr>
              <a:t>等，</a:t>
            </a:r>
            <a:r>
              <a:rPr lang="en-US" altLang="zh-CN" sz="1200" i="0" kern="1200" baseline="0" dirty="0" smtClean="0">
                <a:solidFill>
                  <a:schemeClr val="tx1"/>
                </a:solidFill>
                <a:effectLst/>
                <a:latin typeface="Arial" charset="0"/>
                <a:ea typeface="宋体" pitchFamily="2" charset="-122"/>
                <a:cs typeface="+mn-cs"/>
              </a:rPr>
              <a:t>UV</a:t>
            </a:r>
            <a:r>
              <a:rPr lang="zh-CN" altLang="en-US" sz="1200" i="0" kern="1200" baseline="0" dirty="0" smtClean="0">
                <a:solidFill>
                  <a:schemeClr val="tx1"/>
                </a:solidFill>
                <a:effectLst/>
                <a:latin typeface="Arial" charset="0"/>
                <a:ea typeface="宋体" pitchFamily="2" charset="-122"/>
                <a:cs typeface="+mn-cs"/>
              </a:rPr>
              <a:t>编辑工具</a:t>
            </a:r>
            <a:r>
              <a:rPr lang="en-US" altLang="zh-CN" sz="1200" i="0" kern="1200" baseline="0" dirty="0" err="1" smtClean="0">
                <a:solidFill>
                  <a:schemeClr val="tx1"/>
                </a:solidFill>
                <a:effectLst/>
                <a:latin typeface="Arial" charset="0"/>
                <a:ea typeface="宋体" pitchFamily="2" charset="-122"/>
                <a:cs typeface="+mn-cs"/>
              </a:rPr>
              <a:t>UVLayout</a:t>
            </a:r>
            <a:r>
              <a:rPr lang="zh-CN" altLang="en-US" sz="1200" i="0" kern="1200" baseline="0" dirty="0" smtClean="0">
                <a:solidFill>
                  <a:schemeClr val="tx1"/>
                </a:solidFill>
                <a:effectLst/>
                <a:latin typeface="Arial" charset="0"/>
                <a:ea typeface="宋体" pitchFamily="2" charset="-122"/>
                <a:cs typeface="+mn-cs"/>
              </a:rPr>
              <a:t>等，细节</a:t>
            </a:r>
            <a:r>
              <a:rPr lang="zh-CN" altLang="en-US" sz="1200" i="0" kern="1200" baseline="0" dirty="0" smtClean="0">
                <a:solidFill>
                  <a:schemeClr val="tx1"/>
                </a:solidFill>
                <a:effectLst/>
                <a:latin typeface="Arial" charset="0"/>
                <a:ea typeface="宋体" pitchFamily="2" charset="-122"/>
                <a:cs typeface="+mn-cs"/>
              </a:rPr>
              <a:t>雕刻工具</a:t>
            </a:r>
            <a:r>
              <a:rPr lang="en-US" altLang="zh-CN" sz="1200" i="0" kern="1200" baseline="0" dirty="0" err="1" smtClean="0">
                <a:solidFill>
                  <a:schemeClr val="tx1"/>
                </a:solidFill>
                <a:effectLst/>
                <a:latin typeface="Arial" charset="0"/>
                <a:ea typeface="宋体" pitchFamily="2" charset="-122"/>
                <a:cs typeface="+mn-cs"/>
              </a:rPr>
              <a:t>ZBrush</a:t>
            </a:r>
            <a:r>
              <a:rPr lang="zh-CN" altLang="en-US" sz="1200" i="0" kern="1200" baseline="0" dirty="0" smtClean="0">
                <a:solidFill>
                  <a:schemeClr val="tx1"/>
                </a:solidFill>
                <a:effectLst/>
                <a:latin typeface="Arial" charset="0"/>
                <a:ea typeface="宋体" pitchFamily="2" charset="-122"/>
                <a:cs typeface="+mn-cs"/>
              </a:rPr>
              <a:t>等。</a:t>
            </a:r>
            <a:endParaRPr lang="en-US" altLang="zh-CN" sz="1200" i="0" kern="1200" baseline="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但这些系统非常复杂，难以掌握，更多地局限于专业人员使用。</a:t>
            </a: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4</a:t>
            </a:fld>
            <a:endParaRPr lang="en-US" altLang="zh-CN"/>
          </a:p>
        </p:txBody>
      </p:sp>
    </p:spTree>
    <p:extLst>
      <p:ext uri="{BB962C8B-B14F-4D97-AF65-F5344CB8AC3E}">
        <p14:creationId xmlns:p14="http://schemas.microsoft.com/office/powerpoint/2010/main" val="318180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过去几十年里，</a:t>
            </a:r>
            <a:r>
              <a:rPr lang="zh-CN" altLang="en-US" sz="1200" i="0" kern="1200" dirty="0" smtClean="0">
                <a:solidFill>
                  <a:schemeClr val="tx1"/>
                </a:solidFill>
                <a:effectLst/>
                <a:latin typeface="Arial" charset="0"/>
                <a:ea typeface="宋体" pitchFamily="2" charset="-122"/>
                <a:cs typeface="+mn-cs"/>
              </a:rPr>
              <a:t>图形学界在简单易用且功能强大的造型技术方面进行了大量研究，提出了草图式造型、组合式造型等方法，取得了重大进展</a:t>
            </a:r>
            <a:r>
              <a:rPr lang="zh-CN" altLang="en-US" sz="1200" i="0" kern="1200" dirty="0" smtClean="0">
                <a:solidFill>
                  <a:schemeClr val="tx1"/>
                </a:solidFill>
                <a:effectLst/>
                <a:latin typeface="Arial" charset="0"/>
                <a:ea typeface="宋体" pitchFamily="2" charset="-122"/>
                <a:cs typeface="+mn-cs"/>
              </a:rPr>
              <a:t>。</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比如，左侧这张图展示了草图式造型的代表性工作</a:t>
            </a:r>
            <a:r>
              <a:rPr lang="en-US" altLang="zh-CN" sz="1200" i="0" kern="1200" dirty="0" smtClean="0">
                <a:solidFill>
                  <a:schemeClr val="tx1"/>
                </a:solidFill>
                <a:effectLst/>
                <a:latin typeface="Arial" charset="0"/>
                <a:ea typeface="宋体" pitchFamily="2" charset="-122"/>
                <a:cs typeface="+mn-cs"/>
              </a:rPr>
              <a:t>2007</a:t>
            </a:r>
            <a:r>
              <a:rPr lang="zh-CN" altLang="en-US" sz="1200" i="0" kern="1200" dirty="0" smtClean="0">
                <a:solidFill>
                  <a:schemeClr val="tx1"/>
                </a:solidFill>
                <a:effectLst/>
                <a:latin typeface="Arial" charset="0"/>
                <a:ea typeface="宋体" pitchFamily="2" charset="-122"/>
                <a:cs typeface="+mn-cs"/>
              </a:rPr>
              <a:t>年发表于</a:t>
            </a:r>
            <a:r>
              <a:rPr lang="en-US" altLang="zh-CN" sz="1200" i="0" kern="1200" dirty="0" smtClean="0">
                <a:solidFill>
                  <a:schemeClr val="tx1"/>
                </a:solidFill>
                <a:effectLst/>
                <a:latin typeface="Arial" charset="0"/>
                <a:ea typeface="宋体" pitchFamily="2" charset="-122"/>
                <a:cs typeface="+mn-cs"/>
              </a:rPr>
              <a:t>TOG</a:t>
            </a:r>
            <a:r>
              <a:rPr lang="zh-CN" altLang="en-US" sz="1200" i="0" kern="1200" dirty="0" smtClean="0">
                <a:solidFill>
                  <a:schemeClr val="tx1"/>
                </a:solidFill>
                <a:effectLst/>
                <a:latin typeface="Arial" charset="0"/>
                <a:ea typeface="宋体" pitchFamily="2" charset="-122"/>
                <a:cs typeface="+mn-cs"/>
              </a:rPr>
              <a:t>上的</a:t>
            </a:r>
            <a:r>
              <a:rPr lang="en-US" altLang="zh-CN" sz="1200" i="0" kern="1200" dirty="0" err="1" smtClean="0">
                <a:solidFill>
                  <a:schemeClr val="tx1"/>
                </a:solidFill>
                <a:effectLst/>
                <a:latin typeface="Arial" charset="0"/>
                <a:ea typeface="宋体" pitchFamily="2" charset="-122"/>
                <a:cs typeface="+mn-cs"/>
              </a:rPr>
              <a:t>FiberMesh</a:t>
            </a:r>
            <a:r>
              <a:rPr lang="zh-CN" altLang="en-US" sz="1200" i="0" kern="1200" dirty="0" smtClean="0">
                <a:solidFill>
                  <a:schemeClr val="tx1"/>
                </a:solidFill>
                <a:effectLst/>
                <a:latin typeface="Arial" charset="0"/>
                <a:ea typeface="宋体" pitchFamily="2" charset="-122"/>
                <a:cs typeface="+mn-cs"/>
              </a:rPr>
              <a:t>。用户通过</a:t>
            </a:r>
            <a:r>
              <a:rPr lang="en-US" altLang="zh-CN" sz="1200" i="0" kern="1200" dirty="0" smtClean="0">
                <a:solidFill>
                  <a:schemeClr val="tx1"/>
                </a:solidFill>
                <a:effectLst/>
                <a:latin typeface="Arial" charset="0"/>
                <a:ea typeface="宋体" pitchFamily="2" charset="-122"/>
                <a:cs typeface="+mn-cs"/>
              </a:rPr>
              <a:t>sketch</a:t>
            </a:r>
            <a:r>
              <a:rPr lang="zh-CN" altLang="en-US" sz="1200" i="0" kern="1200" dirty="0" smtClean="0">
                <a:solidFill>
                  <a:schemeClr val="tx1"/>
                </a:solidFill>
                <a:effectLst/>
                <a:latin typeface="Arial" charset="0"/>
                <a:ea typeface="宋体" pitchFamily="2" charset="-122"/>
                <a:cs typeface="+mn-cs"/>
              </a:rPr>
              <a:t>造型物体并进行简单的编辑。</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右侧这张图展示了组合式造型的代表性工作</a:t>
            </a:r>
            <a:r>
              <a:rPr lang="en-US" altLang="zh-CN" sz="1200" i="0" kern="1200" dirty="0" smtClean="0">
                <a:solidFill>
                  <a:schemeClr val="tx1"/>
                </a:solidFill>
                <a:effectLst/>
                <a:latin typeface="Arial" charset="0"/>
                <a:ea typeface="宋体" pitchFamily="2" charset="-122"/>
                <a:cs typeface="+mn-cs"/>
              </a:rPr>
              <a:t>2004</a:t>
            </a:r>
            <a:r>
              <a:rPr lang="zh-CN" altLang="en-US" sz="1200" i="0" kern="1200" dirty="0" smtClean="0">
                <a:solidFill>
                  <a:schemeClr val="tx1"/>
                </a:solidFill>
                <a:effectLst/>
                <a:latin typeface="Arial" charset="0"/>
                <a:ea typeface="宋体" pitchFamily="2" charset="-122"/>
                <a:cs typeface="+mn-cs"/>
              </a:rPr>
              <a:t>年发表于</a:t>
            </a:r>
            <a:r>
              <a:rPr lang="en-US" altLang="zh-CN" sz="1200" i="0" kern="1200" dirty="0" smtClean="0">
                <a:solidFill>
                  <a:schemeClr val="tx1"/>
                </a:solidFill>
                <a:effectLst/>
                <a:latin typeface="Arial" charset="0"/>
                <a:ea typeface="宋体" pitchFamily="2" charset="-122"/>
                <a:cs typeface="+mn-cs"/>
              </a:rPr>
              <a:t>TOG</a:t>
            </a:r>
            <a:r>
              <a:rPr lang="zh-CN" altLang="en-US" sz="1200" i="0" kern="1200" dirty="0" smtClean="0">
                <a:solidFill>
                  <a:schemeClr val="tx1"/>
                </a:solidFill>
                <a:effectLst/>
                <a:latin typeface="Arial" charset="0"/>
                <a:ea typeface="宋体" pitchFamily="2" charset="-122"/>
                <a:cs typeface="+mn-cs"/>
              </a:rPr>
              <a:t>上，用户从三维模型数据库内搜索部件组合成模型。</a:t>
            </a:r>
            <a:endParaRPr lang="en-US" altLang="zh-CN" sz="1200" i="0" kern="1200" dirty="0" smtClean="0">
              <a:solidFill>
                <a:schemeClr val="tx1"/>
              </a:solidFill>
              <a:effectLst/>
              <a:latin typeface="Arial" charset="0"/>
              <a:ea typeface="宋体" pitchFamily="2" charset="-122"/>
              <a:cs typeface="+mn-cs"/>
            </a:endParaRPr>
          </a:p>
          <a:p>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总体来看</a:t>
            </a:r>
            <a:r>
              <a:rPr lang="zh-CN" altLang="en-US" sz="1200" i="0" kern="1200" dirty="0" smtClean="0">
                <a:solidFill>
                  <a:schemeClr val="tx1"/>
                </a:solidFill>
                <a:effectLst/>
                <a:latin typeface="Arial" charset="0"/>
                <a:ea typeface="宋体" pitchFamily="2" charset="-122"/>
                <a:cs typeface="+mn-cs"/>
              </a:rPr>
              <a:t>，这些造型</a:t>
            </a:r>
            <a:r>
              <a:rPr lang="zh-CN" altLang="en-US" sz="1200" i="0" kern="1200" dirty="0" smtClean="0">
                <a:solidFill>
                  <a:schemeClr val="tx1"/>
                </a:solidFill>
                <a:effectLst/>
                <a:latin typeface="Arial" charset="0"/>
                <a:ea typeface="宋体" pitchFamily="2" charset="-122"/>
                <a:cs typeface="+mn-cs"/>
              </a:rPr>
              <a:t>技术更多地将三维造型视为工艺过程，即在造型之前有明确的目标</a:t>
            </a:r>
            <a:r>
              <a:rPr lang="zh-CN" altLang="en-US" sz="1200" i="0" kern="1200" dirty="0" smtClean="0">
                <a:solidFill>
                  <a:schemeClr val="tx1"/>
                </a:solidFill>
                <a:effectLst/>
                <a:latin typeface="Arial" charset="0"/>
                <a:ea typeface="宋体" pitchFamily="2" charset="-122"/>
                <a:cs typeface="+mn-cs"/>
              </a:rPr>
              <a:t>。</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然而</a:t>
            </a:r>
            <a:r>
              <a:rPr lang="zh-CN" altLang="en-US" sz="1200" i="0" kern="1200" dirty="0" smtClean="0">
                <a:solidFill>
                  <a:schemeClr val="tx1"/>
                </a:solidFill>
                <a:effectLst/>
                <a:latin typeface="Arial" charset="0"/>
                <a:ea typeface="宋体" pitchFamily="2" charset="-122"/>
                <a:cs typeface="+mn-cs"/>
              </a:rPr>
              <a:t>，三维造型也是个开放式的艺术创作过程</a:t>
            </a:r>
            <a:r>
              <a:rPr lang="zh-CN" altLang="en-US" sz="1200" i="0" kern="1200" dirty="0" smtClean="0">
                <a:solidFill>
                  <a:schemeClr val="tx1"/>
                </a:solidFill>
                <a:effectLst/>
                <a:latin typeface="Arial" charset="0"/>
                <a:ea typeface="宋体" pitchFamily="2" charset="-122"/>
                <a:cs typeface="+mn-cs"/>
              </a:rPr>
              <a:t>，其</a:t>
            </a:r>
            <a:r>
              <a:rPr lang="zh-CN" altLang="en-US" sz="1200" i="0" kern="1200" dirty="0" smtClean="0">
                <a:solidFill>
                  <a:schemeClr val="tx1"/>
                </a:solidFill>
                <a:effectLst/>
                <a:latin typeface="Arial" charset="0"/>
                <a:ea typeface="宋体" pitchFamily="2" charset="-122"/>
                <a:cs typeface="+mn-cs"/>
              </a:rPr>
              <a:t>造型目标会经常发生不可预知的改变</a:t>
            </a:r>
            <a:r>
              <a:rPr lang="zh-CN" altLang="en-US" sz="1200" i="0" kern="1200" dirty="0" smtClean="0">
                <a:solidFill>
                  <a:schemeClr val="tx1"/>
                </a:solidFill>
                <a:effectLst/>
                <a:latin typeface="Arial" charset="0"/>
                <a:ea typeface="宋体" pitchFamily="2" charset="-122"/>
                <a:cs typeface="+mn-cs"/>
              </a:rPr>
              <a:t>。</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显然，这些造型</a:t>
            </a:r>
            <a:r>
              <a:rPr lang="zh-CN" altLang="en-US" sz="1200" i="0" kern="1200" dirty="0" smtClean="0">
                <a:solidFill>
                  <a:schemeClr val="tx1"/>
                </a:solidFill>
                <a:effectLst/>
                <a:latin typeface="Arial" charset="0"/>
                <a:ea typeface="宋体" pitchFamily="2" charset="-122"/>
                <a:cs typeface="+mn-cs"/>
              </a:rPr>
              <a:t>技术</a:t>
            </a:r>
            <a:r>
              <a:rPr lang="zh-CN" altLang="en-US" sz="1200" i="0" kern="1200" dirty="0" smtClean="0">
                <a:solidFill>
                  <a:schemeClr val="tx1"/>
                </a:solidFill>
                <a:effectLst/>
                <a:latin typeface="Arial" charset="0"/>
                <a:ea typeface="宋体" pitchFamily="2" charset="-122"/>
                <a:cs typeface="+mn-cs"/>
              </a:rPr>
              <a:t>不太适用于</a:t>
            </a:r>
            <a:r>
              <a:rPr lang="zh-CN" altLang="en-US" sz="1200" i="0" kern="1200" dirty="0" smtClean="0">
                <a:solidFill>
                  <a:schemeClr val="tx1"/>
                </a:solidFill>
                <a:effectLst/>
                <a:latin typeface="Arial" charset="0"/>
                <a:ea typeface="宋体" pitchFamily="2" charset="-122"/>
                <a:cs typeface="+mn-cs"/>
              </a:rPr>
              <a:t>开放式造型</a:t>
            </a:r>
            <a:r>
              <a:rPr lang="zh-CN" altLang="en-US" sz="1200" i="0" kern="1200" dirty="0" smtClean="0">
                <a:solidFill>
                  <a:schemeClr val="tx1"/>
                </a:solidFill>
                <a:effectLst/>
                <a:latin typeface="Arial" charset="0"/>
                <a:ea typeface="宋体" pitchFamily="2" charset="-122"/>
                <a:cs typeface="+mn-cs"/>
              </a:rPr>
              <a:t>。</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因此</a:t>
            </a:r>
            <a:r>
              <a:rPr lang="zh-CN" altLang="en-US" sz="1200" i="0" kern="1200" dirty="0" smtClean="0">
                <a:solidFill>
                  <a:schemeClr val="tx1"/>
                </a:solidFill>
                <a:effectLst/>
                <a:latin typeface="Arial" charset="0"/>
                <a:ea typeface="宋体" pitchFamily="2" charset="-122"/>
                <a:cs typeface="+mn-cs"/>
              </a:rPr>
              <a:t>，如何在开放式造型过程中提供创造力支持以辅助用户更好地创作在三维造型中具有重要</a:t>
            </a:r>
            <a:r>
              <a:rPr lang="zh-CN" altLang="en-US" sz="1200" i="0" kern="1200" dirty="0" smtClean="0">
                <a:solidFill>
                  <a:schemeClr val="tx1"/>
                </a:solidFill>
                <a:effectLst/>
                <a:latin typeface="Arial" charset="0"/>
                <a:ea typeface="宋体" pitchFamily="2" charset="-122"/>
                <a:cs typeface="+mn-cs"/>
              </a:rPr>
              <a:t>的实际应用价值与理论</a:t>
            </a:r>
            <a:r>
              <a:rPr lang="zh-CN" altLang="en-US" sz="1200" i="0" kern="1200" dirty="0" smtClean="0">
                <a:solidFill>
                  <a:schemeClr val="tx1"/>
                </a:solidFill>
                <a:effectLst/>
                <a:latin typeface="Arial" charset="0"/>
                <a:ea typeface="宋体" pitchFamily="2" charset="-122"/>
                <a:cs typeface="+mn-cs"/>
              </a:rPr>
              <a:t>研究</a:t>
            </a:r>
            <a:r>
              <a:rPr lang="zh-CN" altLang="en-US" sz="1200" i="0" kern="1200" dirty="0" smtClean="0">
                <a:solidFill>
                  <a:schemeClr val="tx1"/>
                </a:solidFill>
                <a:effectLst/>
                <a:latin typeface="Arial" charset="0"/>
                <a:ea typeface="宋体" pitchFamily="2" charset="-122"/>
                <a:cs typeface="+mn-cs"/>
              </a:rPr>
              <a:t>意义。</a:t>
            </a: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5</a:t>
            </a:fld>
            <a:endParaRPr lang="en-US" altLang="zh-CN"/>
          </a:p>
        </p:txBody>
      </p:sp>
    </p:spTree>
    <p:extLst>
      <p:ext uri="{BB962C8B-B14F-4D97-AF65-F5344CB8AC3E}">
        <p14:creationId xmlns:p14="http://schemas.microsoft.com/office/powerpoint/2010/main" val="1531039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其中一类创造力支持的造型技术向用户建议可添加到当前模型的部件</a:t>
            </a:r>
            <a:r>
              <a:rPr lang="zh-CN" altLang="en-US" sz="1200" i="0" kern="1200" dirty="0" smtClean="0">
                <a:solidFill>
                  <a:schemeClr val="tx1"/>
                </a:solidFill>
                <a:effectLst/>
                <a:latin typeface="Arial" charset="0"/>
                <a:ea typeface="宋体" pitchFamily="2" charset="-122"/>
                <a:cs typeface="+mn-cs"/>
              </a:rPr>
              <a:t>。</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如图所示，</a:t>
            </a:r>
            <a:r>
              <a:rPr lang="en-US" altLang="zh-CN" sz="1200" i="0" kern="1200" dirty="0" smtClean="0">
                <a:solidFill>
                  <a:schemeClr val="tx1"/>
                </a:solidFill>
                <a:effectLst/>
                <a:latin typeface="Arial" charset="0"/>
                <a:ea typeface="宋体" pitchFamily="2" charset="-122"/>
                <a:cs typeface="+mn-cs"/>
              </a:rPr>
              <a:t>2010</a:t>
            </a:r>
            <a:r>
              <a:rPr lang="zh-CN" altLang="en-US" sz="1200" i="0" kern="1200" dirty="0" smtClean="0">
                <a:solidFill>
                  <a:schemeClr val="tx1"/>
                </a:solidFill>
                <a:effectLst/>
                <a:latin typeface="Arial" charset="0"/>
                <a:ea typeface="宋体" pitchFamily="2" charset="-122"/>
                <a:cs typeface="+mn-cs"/>
              </a:rPr>
              <a:t>年发表于</a:t>
            </a:r>
            <a:r>
              <a:rPr lang="en-US" altLang="zh-CN" sz="1200" i="0" kern="1200" dirty="0" smtClean="0">
                <a:solidFill>
                  <a:schemeClr val="tx1"/>
                </a:solidFill>
                <a:effectLst/>
                <a:latin typeface="Arial" charset="0"/>
                <a:ea typeface="宋体" pitchFamily="2" charset="-122"/>
                <a:cs typeface="+mn-cs"/>
              </a:rPr>
              <a:t>TOG</a:t>
            </a:r>
            <a:r>
              <a:rPr lang="zh-CN" altLang="en-US" sz="1200" i="0" kern="1200" smtClean="0">
                <a:solidFill>
                  <a:schemeClr val="tx1"/>
                </a:solidFill>
                <a:effectLst/>
                <a:latin typeface="Arial" charset="0"/>
                <a:ea typeface="宋体" pitchFamily="2" charset="-122"/>
                <a:cs typeface="+mn-cs"/>
              </a:rPr>
              <a:t>上的工作，</a:t>
            </a: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6</a:t>
            </a:fld>
            <a:endParaRPr lang="en-US" altLang="zh-CN"/>
          </a:p>
        </p:txBody>
      </p:sp>
    </p:spTree>
    <p:extLst>
      <p:ext uri="{BB962C8B-B14F-4D97-AF65-F5344CB8AC3E}">
        <p14:creationId xmlns:p14="http://schemas.microsoft.com/office/powerpoint/2010/main" val="1206884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其中一类创造力支持的造型技术向用户建议可添加到当前模型的部件。</a:t>
            </a: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7</a:t>
            </a:fld>
            <a:endParaRPr lang="en-US" altLang="zh-CN"/>
          </a:p>
        </p:txBody>
      </p:sp>
    </p:spTree>
    <p:extLst>
      <p:ext uri="{BB962C8B-B14F-4D97-AF65-F5344CB8AC3E}">
        <p14:creationId xmlns:p14="http://schemas.microsoft.com/office/powerpoint/2010/main" val="4126705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然而，这类技术都依赖预分割（或标记）的模型数据库。用户仅可使用预分割的部件组合模型。这极大地限制了造型空间与用户的创造力。</a:t>
            </a: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8</a:t>
            </a:fld>
            <a:endParaRPr lang="en-US" altLang="zh-CN"/>
          </a:p>
        </p:txBody>
      </p:sp>
    </p:spTree>
    <p:extLst>
      <p:ext uri="{BB962C8B-B14F-4D97-AF65-F5344CB8AC3E}">
        <p14:creationId xmlns:p14="http://schemas.microsoft.com/office/powerpoint/2010/main" val="3736932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另一类是模型建议技术。这类技术更适合处理具有相同结构的同类模型，产生的是与输入具有相同结构的同类模型。</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其最大缺点是不适合产生拓扑结构变异的模型。</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9</a:t>
            </a:fld>
            <a:endParaRPr lang="en-US" altLang="zh-CN"/>
          </a:p>
        </p:txBody>
      </p:sp>
    </p:spTree>
    <p:extLst>
      <p:ext uri="{BB962C8B-B14F-4D97-AF65-F5344CB8AC3E}">
        <p14:creationId xmlns:p14="http://schemas.microsoft.com/office/powerpoint/2010/main" val="1533123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927100"/>
            <a:ext cx="8991600" cy="4495800"/>
            <a:chOff x="0" y="584"/>
            <a:chExt cx="5664" cy="2832"/>
          </a:xfrm>
        </p:grpSpPr>
        <p:sp>
          <p:nvSpPr>
            <p:cNvPr id="5" name="AutoShape 3"/>
            <p:cNvSpPr>
              <a:spLocks noChangeArrowheads="1"/>
            </p:cNvSpPr>
            <p:nvPr userDrawn="1"/>
          </p:nvSpPr>
          <p:spPr bwMode="auto">
            <a:xfrm>
              <a:off x="432" y="1304"/>
              <a:ext cx="4656" cy="2112"/>
            </a:xfrm>
            <a:prstGeom prst="roundRect">
              <a:avLst>
                <a:gd name="adj" fmla="val 16667"/>
              </a:avLst>
            </a:prstGeom>
            <a:noFill/>
            <a:ln w="508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latin typeface="Times New Roman" panose="02020603050405020304" pitchFamily="18" charset="0"/>
              </a:endParaRPr>
            </a:p>
          </p:txBody>
        </p:sp>
        <p:sp>
          <p:nvSpPr>
            <p:cNvPr id="6" name="Rectangle 4"/>
            <p:cNvSpPr>
              <a:spLocks noChangeArrowheads="1"/>
            </p:cNvSpPr>
            <p:nvPr userDrawn="1"/>
          </p:nvSpPr>
          <p:spPr bwMode="blackWhite">
            <a:xfrm>
              <a:off x="144" y="584"/>
              <a:ext cx="4512" cy="624"/>
            </a:xfrm>
            <a:prstGeom prst="rect">
              <a:avLst/>
            </a:prstGeom>
            <a:solidFill>
              <a:schemeClr val="bg1"/>
            </a:solidFill>
            <a:ln w="57150">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latin typeface="Times New Roman" panose="02020603050405020304" pitchFamily="18" charset="0"/>
              </a:endParaRPr>
            </a:p>
          </p:txBody>
        </p:sp>
        <p:sp>
          <p:nvSpPr>
            <p:cNvPr id="7" name="AutoShape 5"/>
            <p:cNvSpPr>
              <a:spLocks noChangeArrowheads="1"/>
            </p:cNvSpPr>
            <p:nvPr userDrawn="1"/>
          </p:nvSpPr>
          <p:spPr bwMode="blackWhite">
            <a:xfrm>
              <a:off x="0" y="872"/>
              <a:ext cx="5664" cy="1152"/>
            </a:xfrm>
            <a:custGeom>
              <a:avLst/>
              <a:gdLst>
                <a:gd name="T0" fmla="*/ 0 w 4917"/>
                <a:gd name="T1" fmla="*/ 0 h 1000"/>
                <a:gd name="T2" fmla="*/ 7164184 w 4917"/>
                <a:gd name="T3" fmla="*/ 0 h 1000"/>
                <a:gd name="T4" fmla="*/ 7975271 w 4917"/>
                <a:gd name="T5" fmla="*/ 165588 h 1000"/>
                <a:gd name="T6" fmla="*/ 7164184 w 4917"/>
                <a:gd name="T7" fmla="*/ 330555 h 1000"/>
                <a:gd name="T8" fmla="*/ 0 w 4917"/>
                <a:gd name="T9" fmla="*/ 330622 h 1000"/>
                <a:gd name="T10" fmla="*/ 0 60000 65536"/>
                <a:gd name="T11" fmla="*/ 0 60000 65536"/>
                <a:gd name="T12" fmla="*/ 0 60000 65536"/>
                <a:gd name="T13" fmla="*/ 0 60000 65536"/>
                <a:gd name="T14" fmla="*/ 0 60000 65536"/>
                <a:gd name="T15" fmla="*/ 0 w 4917"/>
                <a:gd name="T16" fmla="*/ 0 h 1000"/>
                <a:gd name="T17" fmla="*/ 2459 w 4917"/>
                <a:gd name="T18" fmla="*/ 1000 h 1000"/>
              </a:gdLst>
              <a:ahLst/>
              <a:cxnLst>
                <a:cxn ang="T10">
                  <a:pos x="T0" y="T1"/>
                </a:cxn>
                <a:cxn ang="T11">
                  <a:pos x="T2" y="T3"/>
                </a:cxn>
                <a:cxn ang="T12">
                  <a:pos x="T4" y="T5"/>
                </a:cxn>
                <a:cxn ang="T13">
                  <a:pos x="T6" y="T7"/>
                </a:cxn>
                <a:cxn ang="T14">
                  <a:pos x="T8" y="T9"/>
                </a:cxn>
              </a:cxnLst>
              <a:rect l="T15" t="T16" r="T17" b="T18"/>
              <a:pathLst>
                <a:path w="4917" h="1000">
                  <a:moveTo>
                    <a:pt x="0" y="0"/>
                  </a:moveTo>
                  <a:lnTo>
                    <a:pt x="4417" y="0"/>
                  </a:lnTo>
                  <a:cubicBezTo>
                    <a:pt x="4693" y="0"/>
                    <a:pt x="4917" y="223"/>
                    <a:pt x="4917" y="500"/>
                  </a:cubicBezTo>
                  <a:cubicBezTo>
                    <a:pt x="4917" y="776"/>
                    <a:pt x="4693" y="999"/>
                    <a:pt x="4417" y="999"/>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 name="Line 6"/>
            <p:cNvSpPr>
              <a:spLocks noChangeShapeType="1"/>
            </p:cNvSpPr>
            <p:nvPr userDrawn="1"/>
          </p:nvSpPr>
          <p:spPr bwMode="auto">
            <a:xfrm>
              <a:off x="0" y="1928"/>
              <a:ext cx="5232" cy="0"/>
            </a:xfrm>
            <a:prstGeom prst="line">
              <a:avLst/>
            </a:prstGeom>
            <a:noFill/>
            <a:ln w="508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9879" name="Rectangle 7"/>
          <p:cNvSpPr>
            <a:spLocks noGrp="1" noChangeArrowheads="1"/>
          </p:cNvSpPr>
          <p:nvPr>
            <p:ph type="ctrTitle"/>
          </p:nvPr>
        </p:nvSpPr>
        <p:spPr>
          <a:xfrm>
            <a:off x="228600" y="1427163"/>
            <a:ext cx="8077200" cy="1609725"/>
          </a:xfrm>
        </p:spPr>
        <p:txBody>
          <a:bodyPr/>
          <a:lstStyle>
            <a:lvl1pPr>
              <a:defRPr sz="4600"/>
            </a:lvl1pPr>
          </a:lstStyle>
          <a:p>
            <a:pPr lvl="0"/>
            <a:r>
              <a:rPr lang="zh-CN" altLang="en-US" noProof="0" smtClean="0"/>
              <a:t>单击此处编辑母版标题样式</a:t>
            </a:r>
          </a:p>
        </p:txBody>
      </p:sp>
      <p:sp>
        <p:nvSpPr>
          <p:cNvPr id="79880" name="Rectangle 8"/>
          <p:cNvSpPr>
            <a:spLocks noGrp="1" noChangeArrowheads="1"/>
          </p:cNvSpPr>
          <p:nvPr>
            <p:ph type="subTitle" idx="1"/>
          </p:nvPr>
        </p:nvSpPr>
        <p:spPr>
          <a:xfrm>
            <a:off x="1066800" y="3441700"/>
            <a:ext cx="6629400" cy="1676400"/>
          </a:xfrm>
        </p:spPr>
        <p:txBody>
          <a:bodyPr/>
          <a:lstStyle>
            <a:lvl1pPr marL="0" indent="0">
              <a:buFont typeface="Wingdings" pitchFamily="2" charset="2"/>
              <a:buNone/>
              <a:defRPr/>
            </a:lvl1pPr>
          </a:lstStyle>
          <a:p>
            <a:pPr lvl="0"/>
            <a:r>
              <a:rPr lang="zh-CN" altLang="en-US" noProof="0" smtClean="0"/>
              <a:t>单击此处编辑母版副标题样式</a:t>
            </a:r>
          </a:p>
        </p:txBody>
      </p:sp>
      <p:sp>
        <p:nvSpPr>
          <p:cNvPr id="9" name="Rectangle 9"/>
          <p:cNvSpPr>
            <a:spLocks noGrp="1" noChangeArrowheads="1"/>
          </p:cNvSpPr>
          <p:nvPr>
            <p:ph type="dt" sz="half" idx="10"/>
          </p:nvPr>
        </p:nvSpPr>
        <p:spPr>
          <a:xfrm>
            <a:off x="457200" y="6248400"/>
            <a:ext cx="2133600" cy="471488"/>
          </a:xfrm>
        </p:spPr>
        <p:txBody>
          <a:bodyPr/>
          <a:lstStyle>
            <a:lvl1pPr>
              <a:defRPr/>
            </a:lvl1pPr>
          </a:lstStyle>
          <a:p>
            <a:pPr>
              <a:defRPr/>
            </a:pPr>
            <a:endParaRPr lang="en-US" altLang="zh-CN"/>
          </a:p>
        </p:txBody>
      </p:sp>
      <p:sp>
        <p:nvSpPr>
          <p:cNvPr id="10" name="Rectangle 10"/>
          <p:cNvSpPr>
            <a:spLocks noGrp="1" noChangeArrowheads="1"/>
          </p:cNvSpPr>
          <p:nvPr>
            <p:ph type="ftr" sz="quarter" idx="11"/>
          </p:nvPr>
        </p:nvSpPr>
        <p:spPr>
          <a:xfrm>
            <a:off x="3124200" y="6253163"/>
            <a:ext cx="2895600" cy="457200"/>
          </a:xfrm>
        </p:spPr>
        <p:txBody>
          <a:bodyPr/>
          <a:lstStyle>
            <a:lvl1pPr>
              <a:defRPr/>
            </a:lvl1pPr>
          </a:lstStyle>
          <a:p>
            <a:pPr>
              <a:defRPr/>
            </a:pPr>
            <a:endParaRPr lang="en-US" altLang="zh-CN"/>
          </a:p>
        </p:txBody>
      </p:sp>
      <p:sp>
        <p:nvSpPr>
          <p:cNvPr id="11" name="Rectangle 11"/>
          <p:cNvSpPr>
            <a:spLocks noGrp="1" noChangeArrowheads="1"/>
          </p:cNvSpPr>
          <p:nvPr>
            <p:ph type="sldNum" sz="quarter" idx="12"/>
          </p:nvPr>
        </p:nvSpPr>
        <p:spPr>
          <a:xfrm>
            <a:off x="6553200" y="6248400"/>
            <a:ext cx="2133600" cy="471488"/>
          </a:xfrm>
        </p:spPr>
        <p:txBody>
          <a:bodyPr/>
          <a:lstStyle>
            <a:lvl1pPr>
              <a:defRPr/>
            </a:lvl1pPr>
          </a:lstStyle>
          <a:p>
            <a:fld id="{4DD4878A-3C90-4DB8-A7D1-F8F8FD5AB00E}" type="slidenum">
              <a:rPr lang="en-US" altLang="zh-CN"/>
              <a:pPr/>
              <a:t>‹#›</a:t>
            </a:fld>
            <a:endParaRPr lang="en-US" altLang="zh-CN"/>
          </a:p>
        </p:txBody>
      </p:sp>
    </p:spTree>
    <p:extLst>
      <p:ext uri="{BB962C8B-B14F-4D97-AF65-F5344CB8AC3E}">
        <p14:creationId xmlns:p14="http://schemas.microsoft.com/office/powerpoint/2010/main" val="3515099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5"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userDrawn="1">
            <p:ph type="sldNum" sz="quarter" idx="12"/>
          </p:nvPr>
        </p:nvSpPr>
        <p:spPr>
          <a:ln/>
        </p:spPr>
        <p:txBody>
          <a:bodyPr/>
          <a:lstStyle>
            <a:lvl1pPr>
              <a:defRPr/>
            </a:lvl1pPr>
          </a:lstStyle>
          <a:p>
            <a:fld id="{63D0B5B6-3747-421D-B110-49F513E53033}" type="slidenum">
              <a:rPr lang="en-US" altLang="zh-CN"/>
              <a:pPr/>
              <a:t>‹#›</a:t>
            </a:fld>
            <a:endParaRPr lang="en-US" altLang="zh-CN"/>
          </a:p>
        </p:txBody>
      </p:sp>
    </p:spTree>
    <p:extLst>
      <p:ext uri="{BB962C8B-B14F-4D97-AF65-F5344CB8AC3E}">
        <p14:creationId xmlns:p14="http://schemas.microsoft.com/office/powerpoint/2010/main" val="387764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0013" y="228600"/>
            <a:ext cx="2084387" cy="5791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95263" y="228600"/>
            <a:ext cx="6102350" cy="5791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5"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userDrawn="1">
            <p:ph type="sldNum" sz="quarter" idx="12"/>
          </p:nvPr>
        </p:nvSpPr>
        <p:spPr>
          <a:ln/>
        </p:spPr>
        <p:txBody>
          <a:bodyPr/>
          <a:lstStyle>
            <a:lvl1pPr>
              <a:defRPr/>
            </a:lvl1pPr>
          </a:lstStyle>
          <a:p>
            <a:fld id="{4849595E-DBFA-4314-AC60-BCE4B52F71CE}" type="slidenum">
              <a:rPr lang="en-US" altLang="zh-CN"/>
              <a:pPr/>
              <a:t>‹#›</a:t>
            </a:fld>
            <a:endParaRPr lang="en-US" altLang="zh-CN"/>
          </a:p>
        </p:txBody>
      </p:sp>
    </p:spTree>
    <p:extLst>
      <p:ext uri="{BB962C8B-B14F-4D97-AF65-F5344CB8AC3E}">
        <p14:creationId xmlns:p14="http://schemas.microsoft.com/office/powerpoint/2010/main" val="301143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5"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userDrawn="1">
            <p:ph type="sldNum" sz="quarter" idx="12"/>
          </p:nvPr>
        </p:nvSpPr>
        <p:spPr>
          <a:ln/>
        </p:spPr>
        <p:txBody>
          <a:bodyPr/>
          <a:lstStyle>
            <a:lvl1pPr>
              <a:defRPr/>
            </a:lvl1pPr>
          </a:lstStyle>
          <a:p>
            <a:fld id="{4D14619A-555D-44E7-AD6C-ACBF969FD403}" type="slidenum">
              <a:rPr lang="en-US" altLang="zh-CN"/>
              <a:pPr/>
              <a:t>‹#›</a:t>
            </a:fld>
            <a:endParaRPr lang="en-US" altLang="zh-CN"/>
          </a:p>
        </p:txBody>
      </p:sp>
    </p:spTree>
    <p:extLst>
      <p:ext uri="{BB962C8B-B14F-4D97-AF65-F5344CB8AC3E}">
        <p14:creationId xmlns:p14="http://schemas.microsoft.com/office/powerpoint/2010/main" val="2876540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5"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userDrawn="1">
            <p:ph type="sldNum" sz="quarter" idx="12"/>
          </p:nvPr>
        </p:nvSpPr>
        <p:spPr>
          <a:ln/>
        </p:spPr>
        <p:txBody>
          <a:bodyPr/>
          <a:lstStyle>
            <a:lvl1pPr>
              <a:defRPr/>
            </a:lvl1pPr>
          </a:lstStyle>
          <a:p>
            <a:fld id="{37518A78-8CBF-405B-AEBF-E80A9C2A30A9}" type="slidenum">
              <a:rPr lang="en-US" altLang="zh-CN"/>
              <a:pPr/>
              <a:t>‹#›</a:t>
            </a:fld>
            <a:endParaRPr lang="en-US" altLang="zh-CN"/>
          </a:p>
        </p:txBody>
      </p:sp>
    </p:spTree>
    <p:extLst>
      <p:ext uri="{BB962C8B-B14F-4D97-AF65-F5344CB8AC3E}">
        <p14:creationId xmlns:p14="http://schemas.microsoft.com/office/powerpoint/2010/main" val="3570606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6"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7" name="Rectangle 10"/>
          <p:cNvSpPr>
            <a:spLocks noGrp="1" noChangeArrowheads="1"/>
          </p:cNvSpPr>
          <p:nvPr userDrawn="1">
            <p:ph type="sldNum" sz="quarter" idx="12"/>
          </p:nvPr>
        </p:nvSpPr>
        <p:spPr>
          <a:ln/>
        </p:spPr>
        <p:txBody>
          <a:bodyPr/>
          <a:lstStyle>
            <a:lvl1pPr>
              <a:defRPr/>
            </a:lvl1pPr>
          </a:lstStyle>
          <a:p>
            <a:fld id="{6584265D-A971-4399-9B5B-0CAB42B1D48D}" type="slidenum">
              <a:rPr lang="en-US" altLang="zh-CN"/>
              <a:pPr/>
              <a:t>‹#›</a:t>
            </a:fld>
            <a:endParaRPr lang="en-US" altLang="zh-CN"/>
          </a:p>
        </p:txBody>
      </p:sp>
    </p:spTree>
    <p:extLst>
      <p:ext uri="{BB962C8B-B14F-4D97-AF65-F5344CB8AC3E}">
        <p14:creationId xmlns:p14="http://schemas.microsoft.com/office/powerpoint/2010/main" val="750666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8"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9" name="Rectangle 10"/>
          <p:cNvSpPr>
            <a:spLocks noGrp="1" noChangeArrowheads="1"/>
          </p:cNvSpPr>
          <p:nvPr userDrawn="1">
            <p:ph type="sldNum" sz="quarter" idx="12"/>
          </p:nvPr>
        </p:nvSpPr>
        <p:spPr>
          <a:ln/>
        </p:spPr>
        <p:txBody>
          <a:bodyPr/>
          <a:lstStyle>
            <a:lvl1pPr>
              <a:defRPr/>
            </a:lvl1pPr>
          </a:lstStyle>
          <a:p>
            <a:fld id="{0A7E99CC-CE81-4248-9EF0-54524154F059}" type="slidenum">
              <a:rPr lang="en-US" altLang="zh-CN"/>
              <a:pPr/>
              <a:t>‹#›</a:t>
            </a:fld>
            <a:endParaRPr lang="en-US" altLang="zh-CN"/>
          </a:p>
        </p:txBody>
      </p:sp>
    </p:spTree>
    <p:extLst>
      <p:ext uri="{BB962C8B-B14F-4D97-AF65-F5344CB8AC3E}">
        <p14:creationId xmlns:p14="http://schemas.microsoft.com/office/powerpoint/2010/main" val="21423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4"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5" name="Rectangle 10"/>
          <p:cNvSpPr>
            <a:spLocks noGrp="1" noChangeArrowheads="1"/>
          </p:cNvSpPr>
          <p:nvPr userDrawn="1">
            <p:ph type="sldNum" sz="quarter" idx="12"/>
          </p:nvPr>
        </p:nvSpPr>
        <p:spPr>
          <a:ln/>
        </p:spPr>
        <p:txBody>
          <a:bodyPr/>
          <a:lstStyle>
            <a:lvl1pPr>
              <a:defRPr/>
            </a:lvl1pPr>
          </a:lstStyle>
          <a:p>
            <a:fld id="{D9117E36-5222-4EE3-AB93-8F646DBD196E}" type="slidenum">
              <a:rPr lang="en-US" altLang="zh-CN"/>
              <a:pPr/>
              <a:t>‹#›</a:t>
            </a:fld>
            <a:endParaRPr lang="en-US" altLang="zh-CN"/>
          </a:p>
        </p:txBody>
      </p:sp>
    </p:spTree>
    <p:extLst>
      <p:ext uri="{BB962C8B-B14F-4D97-AF65-F5344CB8AC3E}">
        <p14:creationId xmlns:p14="http://schemas.microsoft.com/office/powerpoint/2010/main" val="3219862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3"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4" name="Rectangle 10"/>
          <p:cNvSpPr>
            <a:spLocks noGrp="1" noChangeArrowheads="1"/>
          </p:cNvSpPr>
          <p:nvPr userDrawn="1">
            <p:ph type="sldNum" sz="quarter" idx="12"/>
          </p:nvPr>
        </p:nvSpPr>
        <p:spPr>
          <a:ln/>
        </p:spPr>
        <p:txBody>
          <a:bodyPr/>
          <a:lstStyle>
            <a:lvl1pPr>
              <a:defRPr/>
            </a:lvl1pPr>
          </a:lstStyle>
          <a:p>
            <a:fld id="{DF2FE105-44B7-42A7-8105-B56E285CA1AC}" type="slidenum">
              <a:rPr lang="en-US" altLang="zh-CN"/>
              <a:pPr/>
              <a:t>‹#›</a:t>
            </a:fld>
            <a:endParaRPr lang="en-US" altLang="zh-CN"/>
          </a:p>
        </p:txBody>
      </p:sp>
    </p:spTree>
    <p:extLst>
      <p:ext uri="{BB962C8B-B14F-4D97-AF65-F5344CB8AC3E}">
        <p14:creationId xmlns:p14="http://schemas.microsoft.com/office/powerpoint/2010/main" val="865252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6"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7" name="Rectangle 10"/>
          <p:cNvSpPr>
            <a:spLocks noGrp="1" noChangeArrowheads="1"/>
          </p:cNvSpPr>
          <p:nvPr userDrawn="1">
            <p:ph type="sldNum" sz="quarter" idx="12"/>
          </p:nvPr>
        </p:nvSpPr>
        <p:spPr>
          <a:ln/>
        </p:spPr>
        <p:txBody>
          <a:bodyPr/>
          <a:lstStyle>
            <a:lvl1pPr>
              <a:defRPr/>
            </a:lvl1pPr>
          </a:lstStyle>
          <a:p>
            <a:fld id="{439616E2-0F96-40D6-A344-EDD85794DA28}" type="slidenum">
              <a:rPr lang="en-US" altLang="zh-CN"/>
              <a:pPr/>
              <a:t>‹#›</a:t>
            </a:fld>
            <a:endParaRPr lang="en-US" altLang="zh-CN"/>
          </a:p>
        </p:txBody>
      </p:sp>
    </p:spTree>
    <p:extLst>
      <p:ext uri="{BB962C8B-B14F-4D97-AF65-F5344CB8AC3E}">
        <p14:creationId xmlns:p14="http://schemas.microsoft.com/office/powerpoint/2010/main" val="554300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6"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7" name="Rectangle 10"/>
          <p:cNvSpPr>
            <a:spLocks noGrp="1" noChangeArrowheads="1"/>
          </p:cNvSpPr>
          <p:nvPr userDrawn="1">
            <p:ph type="sldNum" sz="quarter" idx="12"/>
          </p:nvPr>
        </p:nvSpPr>
        <p:spPr>
          <a:ln/>
        </p:spPr>
        <p:txBody>
          <a:bodyPr/>
          <a:lstStyle>
            <a:lvl1pPr>
              <a:defRPr/>
            </a:lvl1pPr>
          </a:lstStyle>
          <a:p>
            <a:fld id="{9282B750-E81A-4F91-92AA-573CAA8937AA}" type="slidenum">
              <a:rPr lang="en-US" altLang="zh-CN"/>
              <a:pPr/>
              <a:t>‹#›</a:t>
            </a:fld>
            <a:endParaRPr lang="en-US" altLang="zh-CN"/>
          </a:p>
        </p:txBody>
      </p:sp>
    </p:spTree>
    <p:extLst>
      <p:ext uri="{BB962C8B-B14F-4D97-AF65-F5344CB8AC3E}">
        <p14:creationId xmlns:p14="http://schemas.microsoft.com/office/powerpoint/2010/main" val="232854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utoShape 4"/>
          <p:cNvSpPr>
            <a:spLocks noChangeArrowheads="1"/>
          </p:cNvSpPr>
          <p:nvPr/>
        </p:nvSpPr>
        <p:spPr bwMode="blackWhite">
          <a:xfrm>
            <a:off x="0" y="152400"/>
            <a:ext cx="8534400" cy="1219200"/>
          </a:xfrm>
          <a:custGeom>
            <a:avLst/>
            <a:gdLst>
              <a:gd name="T0" fmla="*/ 0 w 7000"/>
              <a:gd name="T1" fmla="*/ 0 h 1000"/>
              <a:gd name="T2" fmla="*/ 2147483647 w 7000"/>
              <a:gd name="T3" fmla="*/ 0 h 1000"/>
              <a:gd name="T4" fmla="*/ 2147483647 w 7000"/>
              <a:gd name="T5" fmla="*/ 2147483647 h 1000"/>
              <a:gd name="T6" fmla="*/ 2147483647 w 7000"/>
              <a:gd name="T7" fmla="*/ 2147483647 h 1000"/>
              <a:gd name="T8" fmla="*/ 0 w 7000"/>
              <a:gd name="T9" fmla="*/ 2147483647 h 1000"/>
              <a:gd name="T10" fmla="*/ 0 60000 65536"/>
              <a:gd name="T11" fmla="*/ 0 60000 65536"/>
              <a:gd name="T12" fmla="*/ 0 60000 65536"/>
              <a:gd name="T13" fmla="*/ 0 60000 65536"/>
              <a:gd name="T14" fmla="*/ 0 60000 65536"/>
              <a:gd name="T15" fmla="*/ 0 w 7000"/>
              <a:gd name="T16" fmla="*/ 0 h 1000"/>
              <a:gd name="T17" fmla="*/ 3500 w 7000"/>
              <a:gd name="T18" fmla="*/ 1000 h 1000"/>
            </a:gdLst>
            <a:ahLst/>
            <a:cxnLst>
              <a:cxn ang="T10">
                <a:pos x="T0" y="T1"/>
              </a:cxn>
              <a:cxn ang="T11">
                <a:pos x="T2" y="T3"/>
              </a:cxn>
              <a:cxn ang="T12">
                <a:pos x="T4" y="T5"/>
              </a:cxn>
              <a:cxn ang="T13">
                <a:pos x="T6" y="T7"/>
              </a:cxn>
              <a:cxn ang="T14">
                <a:pos x="T8" y="T9"/>
              </a:cxn>
            </a:cxnLst>
            <a:rect l="T15" t="T16" r="T17" b="T18"/>
            <a:pathLst>
              <a:path w="7000" h="1000">
                <a:moveTo>
                  <a:pt x="0" y="0"/>
                </a:moveTo>
                <a:lnTo>
                  <a:pt x="6500" y="0"/>
                </a:lnTo>
                <a:cubicBezTo>
                  <a:pt x="6776" y="0"/>
                  <a:pt x="7000" y="223"/>
                  <a:pt x="7000" y="500"/>
                </a:cubicBezTo>
                <a:cubicBezTo>
                  <a:pt x="7000" y="776"/>
                  <a:pt x="6776" y="999"/>
                  <a:pt x="6500" y="999"/>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7" name="Line 5"/>
          <p:cNvSpPr>
            <a:spLocks noChangeShapeType="1"/>
          </p:cNvSpPr>
          <p:nvPr/>
        </p:nvSpPr>
        <p:spPr bwMode="auto">
          <a:xfrm>
            <a:off x="0" y="1219200"/>
            <a:ext cx="8077200"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8" name="Rectangle 6"/>
          <p:cNvSpPr>
            <a:spLocks noGrp="1" noChangeArrowheads="1"/>
          </p:cNvSpPr>
          <p:nvPr userDrawn="1">
            <p:ph type="title"/>
          </p:nvPr>
        </p:nvSpPr>
        <p:spPr bwMode="auto">
          <a:xfrm>
            <a:off x="195263" y="2286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9" name="Rectangle 7"/>
          <p:cNvSpPr>
            <a:spLocks noGrp="1" noChangeArrowheads="1"/>
          </p:cNvSpPr>
          <p:nvPr userDrawn="1">
            <p:ph type="body" idx="1"/>
          </p:nvPr>
        </p:nvSpPr>
        <p:spPr bwMode="auto">
          <a:xfrm>
            <a:off x="609600" y="1600200"/>
            <a:ext cx="7924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8856" name="Rectangle 8"/>
          <p:cNvSpPr>
            <a:spLocks noGrp="1" noChangeArrowheads="1"/>
          </p:cNvSpPr>
          <p:nvPr userDrawn="1">
            <p:ph type="dt" sz="half" idx="2"/>
          </p:nvPr>
        </p:nvSpPr>
        <p:spPr bwMode="auto">
          <a:xfrm>
            <a:off x="457200" y="6248400"/>
            <a:ext cx="2133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78857" name="Rectangle 9"/>
          <p:cNvSpPr>
            <a:spLocks noGrp="1" noChangeArrowheads="1"/>
          </p:cNvSpPr>
          <p:nvPr userDrawn="1">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200">
                <a:latin typeface="Arial" charset="0"/>
                <a:ea typeface="宋体" pitchFamily="2" charset="-122"/>
              </a:defRPr>
            </a:lvl1pPr>
          </a:lstStyle>
          <a:p>
            <a:pPr>
              <a:defRPr/>
            </a:pPr>
            <a:endParaRPr lang="en-US" altLang="zh-CN"/>
          </a:p>
        </p:txBody>
      </p:sp>
      <p:sp>
        <p:nvSpPr>
          <p:cNvPr id="78858" name="Rectangle 10"/>
          <p:cNvSpPr>
            <a:spLocks noGrp="1" noChangeArrowheads="1"/>
          </p:cNvSpPr>
          <p:nvPr userDrawn="1">
            <p:ph type="sldNum" sz="quarter" idx="4"/>
          </p:nvPr>
        </p:nvSpPr>
        <p:spPr bwMode="auto">
          <a:xfrm>
            <a:off x="6553200" y="6248400"/>
            <a:ext cx="2133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atin typeface="Arial Black" panose="020B0A04020102020204" pitchFamily="34" charset="0"/>
              </a:defRPr>
            </a:lvl1pPr>
          </a:lstStyle>
          <a:p>
            <a:fld id="{05F39147-3C88-4196-B8F5-FC49BBC4499B}"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4321"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charset="0"/>
          <a:ea typeface="宋体" pitchFamily="2" charset="-122"/>
        </a:defRPr>
      </a:lvl2pPr>
      <a:lvl3pPr algn="l" rtl="0" eaLnBrk="0" fontAlgn="base" hangingPunct="0">
        <a:spcBef>
          <a:spcPct val="0"/>
        </a:spcBef>
        <a:spcAft>
          <a:spcPct val="0"/>
        </a:spcAft>
        <a:defRPr sz="4200">
          <a:solidFill>
            <a:schemeClr val="tx2"/>
          </a:solidFill>
          <a:latin typeface="Arial" charset="0"/>
          <a:ea typeface="宋体" pitchFamily="2" charset="-122"/>
        </a:defRPr>
      </a:lvl3pPr>
      <a:lvl4pPr algn="l" rtl="0" eaLnBrk="0" fontAlgn="base" hangingPunct="0">
        <a:spcBef>
          <a:spcPct val="0"/>
        </a:spcBef>
        <a:spcAft>
          <a:spcPct val="0"/>
        </a:spcAft>
        <a:defRPr sz="4200">
          <a:solidFill>
            <a:schemeClr val="tx2"/>
          </a:solidFill>
          <a:latin typeface="Arial" charset="0"/>
          <a:ea typeface="宋体" pitchFamily="2" charset="-122"/>
        </a:defRPr>
      </a:lvl4pPr>
      <a:lvl5pPr algn="l" rtl="0" eaLnBrk="0" fontAlgn="base" hangingPunct="0">
        <a:spcBef>
          <a:spcPct val="0"/>
        </a:spcBef>
        <a:spcAft>
          <a:spcPct val="0"/>
        </a:spcAft>
        <a:defRPr sz="4200">
          <a:solidFill>
            <a:schemeClr val="tx2"/>
          </a:solidFill>
          <a:latin typeface="Arial" charset="0"/>
          <a:ea typeface="宋体" pitchFamily="2" charset="-122"/>
        </a:defRPr>
      </a:lvl5pPr>
      <a:lvl6pPr marL="457200" algn="l" rtl="0" fontAlgn="base">
        <a:spcBef>
          <a:spcPct val="0"/>
        </a:spcBef>
        <a:spcAft>
          <a:spcPct val="0"/>
        </a:spcAft>
        <a:defRPr sz="4200">
          <a:solidFill>
            <a:schemeClr val="tx2"/>
          </a:solidFill>
          <a:latin typeface="Arial" charset="0"/>
          <a:ea typeface="宋体" pitchFamily="2" charset="-122"/>
        </a:defRPr>
      </a:lvl6pPr>
      <a:lvl7pPr marL="914400" algn="l" rtl="0" fontAlgn="base">
        <a:spcBef>
          <a:spcPct val="0"/>
        </a:spcBef>
        <a:spcAft>
          <a:spcPct val="0"/>
        </a:spcAft>
        <a:defRPr sz="4200">
          <a:solidFill>
            <a:schemeClr val="tx2"/>
          </a:solidFill>
          <a:latin typeface="Arial" charset="0"/>
          <a:ea typeface="宋体" pitchFamily="2" charset="-122"/>
        </a:defRPr>
      </a:lvl7pPr>
      <a:lvl8pPr marL="1371600" algn="l" rtl="0" fontAlgn="base">
        <a:spcBef>
          <a:spcPct val="0"/>
        </a:spcBef>
        <a:spcAft>
          <a:spcPct val="0"/>
        </a:spcAft>
        <a:defRPr sz="4200">
          <a:solidFill>
            <a:schemeClr val="tx2"/>
          </a:solidFill>
          <a:latin typeface="Arial" charset="0"/>
          <a:ea typeface="宋体" pitchFamily="2" charset="-122"/>
        </a:defRPr>
      </a:lvl8pPr>
      <a:lvl9pPr marL="1828800" algn="l" rtl="0" fontAlgn="base">
        <a:spcBef>
          <a:spcPct val="0"/>
        </a:spcBef>
        <a:spcAft>
          <a:spcPct val="0"/>
        </a:spcAft>
        <a:defRPr sz="42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6.w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algn="ctr" eaLnBrk="1" hangingPunct="1"/>
            <a:r>
              <a:rPr lang="zh-CN" altLang="en-US" dirty="0" smtClean="0"/>
              <a:t>创造力</a:t>
            </a:r>
            <a:r>
              <a:rPr lang="zh-CN" altLang="en-US" smtClean="0"/>
              <a:t>支持的三维造型</a:t>
            </a:r>
            <a:r>
              <a:rPr lang="zh-CN" altLang="en-US" dirty="0" smtClean="0"/>
              <a:t>技术</a:t>
            </a:r>
            <a:endParaRPr lang="en-US" altLang="zh-CN" dirty="0" smtClean="0"/>
          </a:p>
        </p:txBody>
      </p:sp>
      <p:sp>
        <p:nvSpPr>
          <p:cNvPr id="5123" name="副标题 1"/>
          <p:cNvSpPr>
            <a:spLocks noGrp="1"/>
          </p:cNvSpPr>
          <p:nvPr>
            <p:ph type="subTitle" idx="1"/>
          </p:nvPr>
        </p:nvSpPr>
        <p:spPr>
          <a:xfrm>
            <a:off x="914400" y="3733800"/>
            <a:ext cx="6629400" cy="1752600"/>
          </a:xfrm>
        </p:spPr>
        <p:txBody>
          <a:bodyPr/>
          <a:lstStyle/>
          <a:p>
            <a:pPr eaLnBrk="1" hangingPunct="1">
              <a:defRPr/>
            </a:pPr>
            <a:r>
              <a:rPr lang="zh-CN" altLang="en-US" sz="2000" dirty="0" smtClean="0">
                <a:latin typeface="+mn-ea"/>
              </a:rPr>
              <a:t>答 辩 人：郭 雪 昆</a:t>
            </a:r>
            <a:endParaRPr lang="en-US" altLang="zh-CN" sz="2000" dirty="0" smtClean="0">
              <a:latin typeface="+mn-ea"/>
            </a:endParaRPr>
          </a:p>
          <a:p>
            <a:pPr eaLnBrk="1" hangingPunct="1">
              <a:defRPr/>
            </a:pPr>
            <a:r>
              <a:rPr lang="zh-CN" altLang="en-US" sz="2000" dirty="0" smtClean="0">
                <a:latin typeface="+mn-ea"/>
              </a:rPr>
              <a:t>指导老师：金 小 刚 教授</a:t>
            </a:r>
            <a:endParaRPr lang="en-US" altLang="zh-CN" sz="2000" dirty="0" smtClean="0">
              <a:latin typeface="+mn-ea"/>
            </a:endParaRPr>
          </a:p>
          <a:p>
            <a:pPr eaLnBrk="1" hangingPunct="1">
              <a:defRPr/>
            </a:pPr>
            <a:r>
              <a:rPr lang="zh-CN" altLang="en-US" sz="2000" dirty="0" smtClean="0">
                <a:latin typeface="+mn-ea"/>
              </a:rPr>
              <a:t>答辩时间：</a:t>
            </a:r>
            <a:r>
              <a:rPr lang="en-US" altLang="zh-CN" sz="2000" dirty="0" smtClean="0">
                <a:latin typeface="+mn-ea"/>
              </a:rPr>
              <a:t>2016</a:t>
            </a:r>
            <a:r>
              <a:rPr lang="zh-CN" altLang="en-US" sz="2000" dirty="0" smtClean="0">
                <a:latin typeface="+mn-ea"/>
              </a:rPr>
              <a:t>年</a:t>
            </a:r>
            <a:r>
              <a:rPr lang="en-US" altLang="zh-CN" sz="2000" dirty="0" smtClean="0">
                <a:latin typeface="+mn-ea"/>
              </a:rPr>
              <a:t>6</a:t>
            </a:r>
            <a:r>
              <a:rPr lang="zh-CN" altLang="en-US" sz="2000" dirty="0" smtClean="0">
                <a:latin typeface="+mn-ea"/>
              </a:rPr>
              <a:t>月</a:t>
            </a:r>
            <a:r>
              <a:rPr lang="en-US" altLang="zh-CN" sz="2000" dirty="0" smtClean="0">
                <a:latin typeface="+mn-ea"/>
              </a:rPr>
              <a:t>x</a:t>
            </a:r>
            <a:r>
              <a:rPr lang="zh-CN" altLang="en-US" sz="2000" dirty="0" smtClean="0">
                <a:latin typeface="+mn-ea"/>
              </a:rPr>
              <a:t>日</a:t>
            </a:r>
          </a:p>
        </p:txBody>
      </p:sp>
      <p:sp>
        <p:nvSpPr>
          <p:cNvPr id="3076" name="TextBox 1"/>
          <p:cNvSpPr txBox="1">
            <a:spLocks noChangeArrowheads="1"/>
          </p:cNvSpPr>
          <p:nvPr/>
        </p:nvSpPr>
        <p:spPr bwMode="auto">
          <a:xfrm>
            <a:off x="2185988" y="909638"/>
            <a:ext cx="3262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t>浙江大学博士论文答辩</a:t>
            </a:r>
          </a:p>
        </p:txBody>
      </p:sp>
      <p:sp>
        <p:nvSpPr>
          <p:cNvPr id="307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3DA6CCA-15A5-47AA-AEAE-4B458CE112DD}" type="slidenum">
              <a:rPr lang="en-US" altLang="zh-CN">
                <a:latin typeface="Arial Black" panose="020B0A04020102020204" pitchFamily="34" charset="0"/>
              </a:rPr>
              <a:pPr eaLnBrk="1" hangingPunct="1"/>
              <a:t>1</a:t>
            </a:fld>
            <a:endParaRPr lang="en-US" altLang="zh-CN">
              <a:latin typeface="Arial Black" panose="020B0A04020102020204" pitchFamily="34" charset="0"/>
            </a:endParaRPr>
          </a:p>
        </p:txBody>
      </p:sp>
    </p:spTree>
  </p:cSld>
  <p:clrMapOvr>
    <a:masterClrMapping/>
  </p:clrMapOvr>
  <p:transition spd="slow" advTm="14371"/>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10</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94" y="2743200"/>
            <a:ext cx="8106906" cy="2457793"/>
          </a:xfrm>
          <a:prstGeom prst="rect">
            <a:avLst/>
          </a:prstGeom>
        </p:spPr>
      </p:pic>
      <p:sp>
        <p:nvSpPr>
          <p:cNvPr id="5" name="文本框 4"/>
          <p:cNvSpPr txBox="1"/>
          <p:nvPr/>
        </p:nvSpPr>
        <p:spPr>
          <a:xfrm>
            <a:off x="3352800" y="5562600"/>
            <a:ext cx="2057400" cy="369332"/>
          </a:xfrm>
          <a:prstGeom prst="rect">
            <a:avLst/>
          </a:prstGeom>
          <a:noFill/>
        </p:spPr>
        <p:txBody>
          <a:bodyPr wrap="square" rtlCol="0">
            <a:spAutoFit/>
          </a:bodyPr>
          <a:lstStyle/>
          <a:p>
            <a:r>
              <a:rPr lang="en-US" altLang="zh-CN" dirty="0" err="1" smtClean="0"/>
              <a:t>RigMesh</a:t>
            </a:r>
            <a:r>
              <a:rPr lang="en-US" altLang="zh-CN" dirty="0" smtClean="0"/>
              <a:t> TOG’12</a:t>
            </a:r>
            <a:endParaRPr lang="zh-CN" altLang="en-US" dirty="0"/>
          </a:p>
        </p:txBody>
      </p:sp>
    </p:spTree>
    <p:extLst>
      <p:ext uri="{BB962C8B-B14F-4D97-AF65-F5344CB8AC3E}">
        <p14:creationId xmlns:p14="http://schemas.microsoft.com/office/powerpoint/2010/main" val="1053412197"/>
      </p:ext>
    </p:extLst>
  </p:cSld>
  <p:clrMapOvr>
    <a:masterClrMapping/>
  </p:clrMapOvr>
  <p:transition spd="slow" advTm="173638"/>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11</a:t>
            </a:fld>
            <a:endParaRPr lang="en-US" altLang="zh-CN">
              <a:latin typeface="Arial Black" panose="020B0A04020102020204" pitchFamily="34" charset="0"/>
            </a:endParaRPr>
          </a:p>
        </p:txBody>
      </p:sp>
      <p:sp>
        <p:nvSpPr>
          <p:cNvPr id="5" name="内容占位符 2"/>
          <p:cNvSpPr>
            <a:spLocks noGrp="1"/>
          </p:cNvSpPr>
          <p:nvPr>
            <p:ph idx="1"/>
          </p:nvPr>
        </p:nvSpPr>
        <p:spPr>
          <a:xfrm>
            <a:off x="609600" y="1600200"/>
            <a:ext cx="7924800" cy="4724400"/>
          </a:xfrm>
        </p:spPr>
        <p:txBody>
          <a:bodyPr/>
          <a:lstStyle/>
          <a:p>
            <a:r>
              <a:rPr lang="zh-CN" altLang="en-US" dirty="0" smtClean="0"/>
              <a:t>本文研究内容</a:t>
            </a:r>
            <a:endParaRPr lang="en-US" altLang="zh-CN" dirty="0" smtClean="0"/>
          </a:p>
          <a:p>
            <a:pPr lvl="1"/>
            <a:r>
              <a:rPr lang="zh-CN" altLang="en-US" dirty="0" smtClean="0"/>
              <a:t>创造力</a:t>
            </a:r>
            <a:r>
              <a:rPr lang="zh-CN" altLang="en-US" dirty="0"/>
              <a:t>支持的三维虚拟生物</a:t>
            </a:r>
            <a:r>
              <a:rPr lang="zh-CN" altLang="en-US" dirty="0" smtClean="0"/>
              <a:t>造型技术</a:t>
            </a:r>
            <a:endParaRPr lang="en-US" altLang="zh-CN" dirty="0" smtClean="0"/>
          </a:p>
          <a:p>
            <a:pPr lvl="2"/>
            <a:r>
              <a:rPr lang="en-US" altLang="zh-CN" dirty="0" err="1" smtClean="0"/>
              <a:t>Abc</a:t>
            </a:r>
            <a:endParaRPr lang="en-US" altLang="zh-CN" dirty="0" smtClean="0"/>
          </a:p>
          <a:p>
            <a:pPr marL="457200" lvl="1" indent="0">
              <a:buNone/>
            </a:pPr>
            <a:endParaRPr lang="en-US" altLang="zh-CN" dirty="0" smtClean="0"/>
          </a:p>
          <a:p>
            <a:pPr lvl="1"/>
            <a:r>
              <a:rPr lang="zh-CN" altLang="en-US" dirty="0" smtClean="0"/>
              <a:t>针对</a:t>
            </a:r>
            <a:r>
              <a:rPr lang="zh-CN" altLang="en-US" dirty="0"/>
              <a:t>浏览式草图造型的按需部件建议</a:t>
            </a:r>
            <a:r>
              <a:rPr lang="zh-CN" altLang="en-US" dirty="0" smtClean="0"/>
              <a:t>技术</a:t>
            </a:r>
            <a:endParaRPr lang="en-US" altLang="zh-CN" dirty="0" smtClean="0"/>
          </a:p>
          <a:p>
            <a:pPr lvl="2"/>
            <a:r>
              <a:rPr lang="en-US" altLang="zh-CN" dirty="0" err="1" smtClean="0"/>
              <a:t>Abd</a:t>
            </a:r>
            <a:endParaRPr lang="en-US" altLang="zh-CN" dirty="0" smtClean="0"/>
          </a:p>
          <a:p>
            <a:pPr marL="914400" lvl="2" indent="0">
              <a:buNone/>
            </a:pPr>
            <a:endParaRPr lang="en-US" altLang="zh-CN" dirty="0" smtClean="0"/>
          </a:p>
          <a:p>
            <a:pPr lvl="1"/>
            <a:r>
              <a:rPr lang="zh-CN" altLang="en-US" dirty="0" smtClean="0"/>
              <a:t>针对</a:t>
            </a:r>
            <a:r>
              <a:rPr lang="zh-CN" altLang="en-US" dirty="0"/>
              <a:t>蒙皮的创意角色模型的三维</a:t>
            </a:r>
            <a:r>
              <a:rPr lang="zh-CN" altLang="en-US" dirty="0" smtClean="0"/>
              <a:t>制造技术</a:t>
            </a:r>
            <a:endParaRPr lang="en-US" altLang="zh-CN" dirty="0" smtClean="0"/>
          </a:p>
          <a:p>
            <a:pPr lvl="2"/>
            <a:r>
              <a:rPr lang="en-US" altLang="zh-CN" dirty="0" err="1" smtClean="0"/>
              <a:t>abc</a:t>
            </a:r>
            <a:endParaRPr lang="en-US" altLang="zh-CN" dirty="0" smtClean="0"/>
          </a:p>
        </p:txBody>
      </p:sp>
    </p:spTree>
    <p:extLst>
      <p:ext uri="{BB962C8B-B14F-4D97-AF65-F5344CB8AC3E}">
        <p14:creationId xmlns:p14="http://schemas.microsoft.com/office/powerpoint/2010/main" val="2563840912"/>
      </p:ext>
    </p:extLst>
  </p:cSld>
  <p:clrMapOvr>
    <a:masterClrMapping/>
  </p:clrMapOvr>
  <p:transition spd="slow" advTm="173638"/>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mtClean="0"/>
              <a:t>目录</a:t>
            </a:r>
          </a:p>
        </p:txBody>
      </p:sp>
      <p:sp>
        <p:nvSpPr>
          <p:cNvPr id="4099" name="内容占位符 2"/>
          <p:cNvSpPr>
            <a:spLocks noGrp="1"/>
          </p:cNvSpPr>
          <p:nvPr>
            <p:ph idx="1"/>
          </p:nvPr>
        </p:nvSpPr>
        <p:spPr/>
        <p:txBody>
          <a:bodyPr/>
          <a:lstStyle/>
          <a:p>
            <a:r>
              <a:rPr lang="zh-CN" altLang="en-US" dirty="0" smtClean="0"/>
              <a:t>研究背景和现状</a:t>
            </a:r>
            <a:endParaRPr lang="en-US" altLang="zh-CN" dirty="0" smtClean="0"/>
          </a:p>
          <a:p>
            <a:r>
              <a:rPr lang="zh-CN" altLang="en-US" dirty="0" smtClean="0"/>
              <a:t>研究内容</a:t>
            </a:r>
            <a:endParaRPr lang="en-US" altLang="zh-CN" dirty="0" smtClean="0"/>
          </a:p>
          <a:p>
            <a:pPr lvl="1"/>
            <a:r>
              <a:rPr lang="zh-CN" altLang="en-US" dirty="0" smtClean="0">
                <a:solidFill>
                  <a:srgbClr val="FF0000"/>
                </a:solidFill>
              </a:rPr>
              <a:t>创造力</a:t>
            </a:r>
            <a:r>
              <a:rPr lang="zh-CN" altLang="en-US" dirty="0">
                <a:solidFill>
                  <a:srgbClr val="FF0000"/>
                </a:solidFill>
              </a:rPr>
              <a:t>支持的三维虚拟生物</a:t>
            </a:r>
            <a:r>
              <a:rPr lang="zh-CN" altLang="en-US" dirty="0" smtClean="0">
                <a:solidFill>
                  <a:srgbClr val="FF0000"/>
                </a:solidFill>
              </a:rPr>
              <a:t>造型技术</a:t>
            </a:r>
            <a:endParaRPr lang="en-US" altLang="zh-CN" dirty="0" smtClean="0">
              <a:solidFill>
                <a:srgbClr val="FF0000"/>
              </a:solidFill>
            </a:endParaRPr>
          </a:p>
          <a:p>
            <a:pPr lvl="1"/>
            <a:r>
              <a:rPr lang="zh-CN" altLang="en-US" dirty="0" smtClean="0"/>
              <a:t>针对</a:t>
            </a:r>
            <a:r>
              <a:rPr lang="zh-CN" altLang="en-US" dirty="0"/>
              <a:t>浏览式草图造型的按需部件建议</a:t>
            </a:r>
            <a:r>
              <a:rPr lang="zh-CN" altLang="en-US" dirty="0" smtClean="0"/>
              <a:t>技术</a:t>
            </a:r>
            <a:endParaRPr lang="en-US" altLang="zh-CN" dirty="0" smtClean="0"/>
          </a:p>
          <a:p>
            <a:pPr lvl="1"/>
            <a:r>
              <a:rPr lang="zh-CN" altLang="en-US" dirty="0" smtClean="0"/>
              <a:t>针对</a:t>
            </a:r>
            <a:r>
              <a:rPr lang="zh-CN" altLang="en-US" dirty="0"/>
              <a:t>蒙皮的创意角色模型的三维</a:t>
            </a:r>
            <a:r>
              <a:rPr lang="zh-CN" altLang="en-US" dirty="0" smtClean="0"/>
              <a:t>制造技术</a:t>
            </a:r>
            <a:endParaRPr lang="en-US" altLang="zh-CN" dirty="0" smtClean="0"/>
          </a:p>
          <a:p>
            <a:r>
              <a:rPr lang="zh-CN" altLang="en-US" dirty="0" smtClean="0"/>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12</a:t>
            </a:fld>
            <a:endParaRPr lang="en-US" altLang="zh-CN">
              <a:latin typeface="Arial Black" panose="020B0A04020102020204" pitchFamily="34" charset="0"/>
            </a:endParaRPr>
          </a:p>
        </p:txBody>
      </p:sp>
    </p:spTree>
    <p:extLst>
      <p:ext uri="{BB962C8B-B14F-4D97-AF65-F5344CB8AC3E}">
        <p14:creationId xmlns:p14="http://schemas.microsoft.com/office/powerpoint/2010/main" val="71573817"/>
      </p:ext>
    </p:extLst>
  </p:cSld>
  <p:clrMapOvr>
    <a:masterClrMapping/>
  </p:clrMapOvr>
  <p:transition spd="slow" advTm="4378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创造力支持的三维虚拟生物造型技术：引言</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13</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590800"/>
            <a:ext cx="7772400" cy="2270156"/>
          </a:xfrm>
          <a:prstGeom prst="rect">
            <a:avLst/>
          </a:prstGeom>
        </p:spPr>
      </p:pic>
      <p:sp>
        <p:nvSpPr>
          <p:cNvPr id="5" name="文本框 4"/>
          <p:cNvSpPr txBox="1"/>
          <p:nvPr/>
        </p:nvSpPr>
        <p:spPr>
          <a:xfrm>
            <a:off x="762000" y="5114068"/>
            <a:ext cx="2057400" cy="646331"/>
          </a:xfrm>
          <a:prstGeom prst="rect">
            <a:avLst/>
          </a:prstGeom>
          <a:noFill/>
        </p:spPr>
        <p:txBody>
          <a:bodyPr wrap="square" rtlCol="0">
            <a:spAutoFit/>
          </a:bodyPr>
          <a:lstStyle/>
          <a:p>
            <a:r>
              <a:rPr lang="zh-CN" altLang="en-US" dirty="0" smtClean="0"/>
              <a:t>电子游戏</a:t>
            </a:r>
            <a:r>
              <a:rPr lang="en-US" altLang="zh-CN" dirty="0" smtClean="0"/>
              <a:t>《</a:t>
            </a:r>
            <a:r>
              <a:rPr lang="zh-CN" altLang="en-US" dirty="0" smtClean="0"/>
              <a:t>魔法门</a:t>
            </a:r>
            <a:r>
              <a:rPr lang="en-US" altLang="zh-CN" dirty="0" smtClean="0"/>
              <a:t>》</a:t>
            </a:r>
            <a:r>
              <a:rPr lang="zh-CN" altLang="en-US" dirty="0" smtClean="0"/>
              <a:t>人物角色：纺命女</a:t>
            </a:r>
            <a:endParaRPr lang="zh-CN" altLang="en-US" dirty="0"/>
          </a:p>
        </p:txBody>
      </p:sp>
      <p:sp>
        <p:nvSpPr>
          <p:cNvPr id="6" name="文本框 5"/>
          <p:cNvSpPr txBox="1"/>
          <p:nvPr/>
        </p:nvSpPr>
        <p:spPr>
          <a:xfrm>
            <a:off x="3390900" y="5159504"/>
            <a:ext cx="2057400" cy="646331"/>
          </a:xfrm>
          <a:prstGeom prst="rect">
            <a:avLst/>
          </a:prstGeom>
          <a:noFill/>
        </p:spPr>
        <p:txBody>
          <a:bodyPr wrap="square" rtlCol="0">
            <a:spAutoFit/>
          </a:bodyPr>
          <a:lstStyle/>
          <a:p>
            <a:r>
              <a:rPr lang="zh-CN" altLang="en-US" dirty="0"/>
              <a:t>电影</a:t>
            </a:r>
            <a:r>
              <a:rPr lang="en-US" altLang="zh-CN" dirty="0" smtClean="0"/>
              <a:t>《</a:t>
            </a:r>
            <a:r>
              <a:rPr lang="zh-CN" altLang="en-US" dirty="0" smtClean="0"/>
              <a:t>哈里波特</a:t>
            </a:r>
            <a:r>
              <a:rPr lang="en-US" altLang="zh-CN" dirty="0" smtClean="0"/>
              <a:t>》</a:t>
            </a:r>
            <a:r>
              <a:rPr lang="zh-CN" altLang="en-US" dirty="0" smtClean="0"/>
              <a:t>人物角色：半人马</a:t>
            </a:r>
            <a:endParaRPr lang="zh-CN" altLang="en-US" dirty="0"/>
          </a:p>
        </p:txBody>
      </p:sp>
      <p:sp>
        <p:nvSpPr>
          <p:cNvPr id="8" name="文本框 7"/>
          <p:cNvSpPr txBox="1"/>
          <p:nvPr/>
        </p:nvSpPr>
        <p:spPr>
          <a:xfrm>
            <a:off x="6019800" y="5231512"/>
            <a:ext cx="2057400" cy="646331"/>
          </a:xfrm>
          <a:prstGeom prst="rect">
            <a:avLst/>
          </a:prstGeom>
          <a:noFill/>
        </p:spPr>
        <p:txBody>
          <a:bodyPr wrap="square" rtlCol="0">
            <a:spAutoFit/>
          </a:bodyPr>
          <a:lstStyle/>
          <a:p>
            <a:r>
              <a:rPr lang="zh-CN" altLang="en-US" dirty="0" smtClean="0"/>
              <a:t>电子游戏</a:t>
            </a:r>
            <a:r>
              <a:rPr lang="en-US" altLang="zh-CN" dirty="0" smtClean="0"/>
              <a:t>《</a:t>
            </a:r>
            <a:r>
              <a:rPr lang="zh-CN" altLang="en-US" dirty="0" smtClean="0"/>
              <a:t>魔法门</a:t>
            </a:r>
            <a:r>
              <a:rPr lang="en-US" altLang="zh-CN" dirty="0" smtClean="0"/>
              <a:t>》</a:t>
            </a:r>
            <a:r>
              <a:rPr lang="zh-CN" altLang="en-US" dirty="0" smtClean="0"/>
              <a:t>人物角色：拉玛苏</a:t>
            </a:r>
            <a:endParaRPr lang="zh-CN" altLang="en-US" dirty="0"/>
          </a:p>
        </p:txBody>
      </p:sp>
    </p:spTree>
  </p:cSld>
  <p:clrMapOvr>
    <a:masterClrMapping/>
  </p:clrMapOvr>
  <p:transition spd="slow" advTm="72944"/>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创造力支持的三维虚拟生物造型技术：引言</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14</a:t>
            </a:fld>
            <a:endParaRPr lang="en-US" altLang="zh-CN">
              <a:latin typeface="Arial Black" panose="020B0A040201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874786"/>
            <a:ext cx="6957636" cy="3682467"/>
          </a:xfrm>
          <a:prstGeom prst="rect">
            <a:avLst/>
          </a:prstGeom>
        </p:spPr>
      </p:pic>
      <p:sp>
        <p:nvSpPr>
          <p:cNvPr id="5" name="文本框 4"/>
          <p:cNvSpPr txBox="1"/>
          <p:nvPr/>
        </p:nvSpPr>
        <p:spPr>
          <a:xfrm>
            <a:off x="2971800" y="5795109"/>
            <a:ext cx="3581400" cy="369332"/>
          </a:xfrm>
          <a:prstGeom prst="rect">
            <a:avLst/>
          </a:prstGeom>
          <a:noFill/>
        </p:spPr>
        <p:txBody>
          <a:bodyPr wrap="square" rtlCol="0">
            <a:spAutoFit/>
          </a:bodyPr>
          <a:lstStyle/>
          <a:p>
            <a:r>
              <a:rPr lang="zh-CN" altLang="en-US" dirty="0" smtClean="0"/>
              <a:t>电子游戏</a:t>
            </a:r>
            <a:r>
              <a:rPr lang="en-US" altLang="zh-CN" dirty="0" smtClean="0"/>
              <a:t>《Dota2》</a:t>
            </a:r>
            <a:r>
              <a:rPr lang="zh-CN" altLang="en-US" dirty="0" smtClean="0"/>
              <a:t>部分人物角色</a:t>
            </a:r>
            <a:endParaRPr lang="zh-CN" altLang="en-US" dirty="0"/>
          </a:p>
        </p:txBody>
      </p:sp>
    </p:spTree>
    <p:extLst>
      <p:ext uri="{BB962C8B-B14F-4D97-AF65-F5344CB8AC3E}">
        <p14:creationId xmlns:p14="http://schemas.microsoft.com/office/powerpoint/2010/main" val="1080853411"/>
      </p:ext>
    </p:extLst>
  </p:cSld>
  <p:clrMapOvr>
    <a:masterClrMapping/>
  </p:clrMapOvr>
  <p:transition spd="slow" advTm="72944"/>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创造力支持的三维虚拟生物造型技术：技术概述</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15</a:t>
            </a:fld>
            <a:endParaRPr lang="en-US" altLang="zh-CN">
              <a:latin typeface="Arial Black" panose="020B0A04020102020204" pitchFamily="34" charset="0"/>
            </a:endParaRPr>
          </a:p>
        </p:txBody>
      </p:sp>
      <p:sp>
        <p:nvSpPr>
          <p:cNvPr id="4" name="文本框 3"/>
          <p:cNvSpPr txBox="1"/>
          <p:nvPr/>
        </p:nvSpPr>
        <p:spPr>
          <a:xfrm>
            <a:off x="7543547" y="5642709"/>
            <a:ext cx="1046480" cy="646331"/>
          </a:xfrm>
          <a:prstGeom prst="rect">
            <a:avLst/>
          </a:prstGeom>
          <a:noFill/>
        </p:spPr>
        <p:txBody>
          <a:bodyPr wrap="square" rtlCol="0">
            <a:spAutoFit/>
          </a:bodyPr>
          <a:lstStyle/>
          <a:p>
            <a:r>
              <a:rPr lang="zh-CN" altLang="en-US" dirty="0" smtClean="0"/>
              <a:t>点我看</a:t>
            </a:r>
            <a:r>
              <a:rPr lang="en-US" altLang="zh-CN" dirty="0" err="1" smtClean="0"/>
              <a:t>UIDemo</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33" y="2438400"/>
            <a:ext cx="8371334" cy="2057400"/>
          </a:xfrm>
          <a:prstGeom prst="rect">
            <a:avLst/>
          </a:prstGeom>
        </p:spPr>
      </p:pic>
    </p:spTree>
    <p:extLst>
      <p:ext uri="{BB962C8B-B14F-4D97-AF65-F5344CB8AC3E}">
        <p14:creationId xmlns:p14="http://schemas.microsoft.com/office/powerpoint/2010/main" val="2704600349"/>
      </p:ext>
    </p:extLst>
  </p:cSld>
  <p:clrMapOvr>
    <a:masterClrMapping/>
  </p:clrMapOvr>
  <p:transition spd="slow" advTm="72944"/>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创造力支持的三维虚拟生物造型技术：相关工作</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16</a:t>
            </a:fld>
            <a:endParaRPr lang="en-US" altLang="zh-CN">
              <a:latin typeface="Arial Black" panose="020B0A04020102020204" pitchFamily="34"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9400" y="2048108"/>
            <a:ext cx="3733800" cy="1457092"/>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4312638"/>
            <a:ext cx="3786475" cy="1854373"/>
          </a:xfrm>
          <a:prstGeom prst="rect">
            <a:avLst/>
          </a:prstGeom>
        </p:spPr>
      </p:pic>
      <p:sp>
        <p:nvSpPr>
          <p:cNvPr id="7" name="文本框 6"/>
          <p:cNvSpPr txBox="1"/>
          <p:nvPr/>
        </p:nvSpPr>
        <p:spPr>
          <a:xfrm>
            <a:off x="533400" y="3810000"/>
            <a:ext cx="6629400" cy="369332"/>
          </a:xfrm>
          <a:prstGeom prst="rect">
            <a:avLst/>
          </a:prstGeom>
          <a:noFill/>
        </p:spPr>
        <p:txBody>
          <a:bodyPr wrap="square" rtlCol="0">
            <a:spAutoFit/>
          </a:bodyPr>
          <a:lstStyle/>
          <a:p>
            <a:r>
              <a:rPr lang="zh-CN" altLang="en-US" dirty="0" smtClean="0"/>
              <a:t>基于语法的过程式造型技 </a:t>
            </a:r>
            <a:r>
              <a:rPr lang="en-US" altLang="zh-CN" dirty="0" smtClean="0"/>
              <a:t>[</a:t>
            </a:r>
            <a:r>
              <a:rPr lang="en-US" altLang="zh-CN" dirty="0"/>
              <a:t>the algorithmic beauty of </a:t>
            </a:r>
            <a:r>
              <a:rPr lang="en-US" altLang="zh-CN" dirty="0" smtClean="0"/>
              <a:t>plants 1996]</a:t>
            </a:r>
            <a:endParaRPr lang="zh-CN" altLang="en-US" dirty="0"/>
          </a:p>
        </p:txBody>
      </p:sp>
      <p:sp>
        <p:nvSpPr>
          <p:cNvPr id="10" name="文本框 9"/>
          <p:cNvSpPr txBox="1"/>
          <p:nvPr/>
        </p:nvSpPr>
        <p:spPr>
          <a:xfrm>
            <a:off x="556846" y="1537454"/>
            <a:ext cx="4700954" cy="369332"/>
          </a:xfrm>
          <a:prstGeom prst="rect">
            <a:avLst/>
          </a:prstGeom>
          <a:noFill/>
        </p:spPr>
        <p:txBody>
          <a:bodyPr wrap="square" rtlCol="0">
            <a:spAutoFit/>
          </a:bodyPr>
          <a:lstStyle/>
          <a:p>
            <a:r>
              <a:rPr lang="zh-CN" altLang="en-US" dirty="0" smtClean="0"/>
              <a:t>三维模型建议技术 </a:t>
            </a:r>
            <a:r>
              <a:rPr lang="en-US" altLang="zh-CN" dirty="0" smtClean="0"/>
              <a:t>[Fit and diverse TOG’12]</a:t>
            </a:r>
            <a:endParaRPr lang="zh-CN" altLang="en-US" dirty="0"/>
          </a:p>
        </p:txBody>
      </p:sp>
    </p:spTree>
    <p:extLst>
      <p:ext uri="{BB962C8B-B14F-4D97-AF65-F5344CB8AC3E}">
        <p14:creationId xmlns:p14="http://schemas.microsoft.com/office/powerpoint/2010/main" val="4041115590"/>
      </p:ext>
    </p:extLst>
  </p:cSld>
  <p:clrMapOvr>
    <a:masterClrMapping/>
  </p:clrMapOvr>
  <p:transition spd="slow" advTm="72944"/>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创造力支持的三维虚拟生物造型技术：生物语法</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17</a:t>
            </a:fld>
            <a:endParaRPr lang="en-US" altLang="zh-CN">
              <a:latin typeface="Arial Black" panose="020B0A04020102020204" pitchFamily="34"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713713"/>
            <a:ext cx="6019800" cy="3391687"/>
          </a:xfrm>
          <a:prstGeom prst="rect">
            <a:avLst/>
          </a:prstGeom>
        </p:spPr>
      </p:pic>
      <p:sp>
        <p:nvSpPr>
          <p:cNvPr id="7" name="文本框 6"/>
          <p:cNvSpPr txBox="1"/>
          <p:nvPr/>
        </p:nvSpPr>
        <p:spPr>
          <a:xfrm>
            <a:off x="6639560" y="5596989"/>
            <a:ext cx="1960880" cy="646331"/>
          </a:xfrm>
          <a:prstGeom prst="rect">
            <a:avLst/>
          </a:prstGeom>
          <a:noFill/>
        </p:spPr>
        <p:txBody>
          <a:bodyPr wrap="square" rtlCol="0">
            <a:spAutoFit/>
          </a:bodyPr>
          <a:lstStyle/>
          <a:p>
            <a:r>
              <a:rPr lang="zh-CN" altLang="en-US" dirty="0" smtClean="0"/>
              <a:t>点我看</a:t>
            </a:r>
            <a:r>
              <a:rPr lang="en-US" altLang="zh-CN" dirty="0" smtClean="0"/>
              <a:t>Production Process Demo</a:t>
            </a:r>
            <a:endParaRPr lang="zh-CN" altLang="en-US" dirty="0"/>
          </a:p>
        </p:txBody>
      </p:sp>
    </p:spTree>
    <p:extLst>
      <p:ext uri="{BB962C8B-B14F-4D97-AF65-F5344CB8AC3E}">
        <p14:creationId xmlns:p14="http://schemas.microsoft.com/office/powerpoint/2010/main" val="1142108856"/>
      </p:ext>
    </p:extLst>
  </p:cSld>
  <p:clrMapOvr>
    <a:masterClrMapping/>
  </p:clrMapOvr>
  <p:transition spd="slow" advTm="72944"/>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创造力支持的三维虚拟生物造型：结果与对比</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18</a:t>
            </a:fld>
            <a:endParaRPr lang="en-US" altLang="zh-CN">
              <a:latin typeface="Arial Black" panose="020B0A040201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204" y="1676400"/>
            <a:ext cx="5508791" cy="4419600"/>
          </a:xfrm>
          <a:prstGeom prst="rect">
            <a:avLst/>
          </a:prstGeom>
        </p:spPr>
      </p:pic>
    </p:spTree>
    <p:extLst>
      <p:ext uri="{BB962C8B-B14F-4D97-AF65-F5344CB8AC3E}">
        <p14:creationId xmlns:p14="http://schemas.microsoft.com/office/powerpoint/2010/main" val="1799172969"/>
      </p:ext>
    </p:extLst>
  </p:cSld>
  <p:clrMapOvr>
    <a:masterClrMapping/>
  </p:clrMapOvr>
  <p:transition spd="slow" advTm="72944"/>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mtClean="0"/>
              <a:t>目录</a:t>
            </a:r>
          </a:p>
        </p:txBody>
      </p:sp>
      <p:sp>
        <p:nvSpPr>
          <p:cNvPr id="4099" name="内容占位符 2"/>
          <p:cNvSpPr>
            <a:spLocks noGrp="1"/>
          </p:cNvSpPr>
          <p:nvPr>
            <p:ph idx="1"/>
          </p:nvPr>
        </p:nvSpPr>
        <p:spPr/>
        <p:txBody>
          <a:bodyPr/>
          <a:lstStyle/>
          <a:p>
            <a:r>
              <a:rPr lang="zh-CN" altLang="en-US" dirty="0" smtClean="0"/>
              <a:t>研究背景和现状</a:t>
            </a:r>
            <a:endParaRPr lang="en-US" altLang="zh-CN" dirty="0" smtClean="0"/>
          </a:p>
          <a:p>
            <a:r>
              <a:rPr lang="zh-CN" altLang="en-US" dirty="0" smtClean="0"/>
              <a:t>研究内容</a:t>
            </a:r>
            <a:endParaRPr lang="en-US" altLang="zh-CN" dirty="0" smtClean="0"/>
          </a:p>
          <a:p>
            <a:pPr lvl="1"/>
            <a:r>
              <a:rPr lang="zh-CN" altLang="en-US" dirty="0" smtClean="0"/>
              <a:t>创造力</a:t>
            </a:r>
            <a:r>
              <a:rPr lang="zh-CN" altLang="en-US" dirty="0"/>
              <a:t>支持的三维虚拟生物</a:t>
            </a:r>
            <a:r>
              <a:rPr lang="zh-CN" altLang="en-US" dirty="0" smtClean="0"/>
              <a:t>造型</a:t>
            </a:r>
            <a:endParaRPr lang="en-US" altLang="zh-CN" dirty="0" smtClean="0"/>
          </a:p>
          <a:p>
            <a:pPr lvl="1"/>
            <a:r>
              <a:rPr lang="zh-CN" altLang="en-US" dirty="0" smtClean="0">
                <a:solidFill>
                  <a:srgbClr val="FF0000"/>
                </a:solidFill>
              </a:rPr>
              <a:t>针对</a:t>
            </a:r>
            <a:r>
              <a:rPr lang="zh-CN" altLang="en-US" dirty="0">
                <a:solidFill>
                  <a:srgbClr val="FF0000"/>
                </a:solidFill>
              </a:rPr>
              <a:t>浏览式草图造型的按需部件</a:t>
            </a:r>
            <a:r>
              <a:rPr lang="zh-CN" altLang="en-US" dirty="0" smtClean="0">
                <a:solidFill>
                  <a:srgbClr val="FF0000"/>
                </a:solidFill>
              </a:rPr>
              <a:t>建议</a:t>
            </a:r>
            <a:endParaRPr lang="en-US" altLang="zh-CN" dirty="0" smtClean="0">
              <a:solidFill>
                <a:srgbClr val="FF0000"/>
              </a:solidFill>
            </a:endParaRPr>
          </a:p>
          <a:p>
            <a:pPr lvl="1"/>
            <a:r>
              <a:rPr lang="zh-CN" altLang="en-US" dirty="0" smtClean="0"/>
              <a:t>针对</a:t>
            </a:r>
            <a:r>
              <a:rPr lang="zh-CN" altLang="en-US" dirty="0"/>
              <a:t>蒙皮的创意角色模型的三维</a:t>
            </a:r>
            <a:r>
              <a:rPr lang="zh-CN" altLang="en-US" dirty="0" smtClean="0"/>
              <a:t>制造</a:t>
            </a:r>
            <a:endParaRPr lang="en-US" altLang="zh-CN" dirty="0" smtClean="0"/>
          </a:p>
          <a:p>
            <a:r>
              <a:rPr lang="zh-CN" altLang="en-US" dirty="0" smtClean="0"/>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19</a:t>
            </a:fld>
            <a:endParaRPr lang="en-US" altLang="zh-CN">
              <a:latin typeface="Arial Black" panose="020B0A04020102020204" pitchFamily="34" charset="0"/>
            </a:endParaRPr>
          </a:p>
        </p:txBody>
      </p:sp>
    </p:spTree>
    <p:extLst>
      <p:ext uri="{BB962C8B-B14F-4D97-AF65-F5344CB8AC3E}">
        <p14:creationId xmlns:p14="http://schemas.microsoft.com/office/powerpoint/2010/main" val="806543898"/>
      </p:ext>
    </p:extLst>
  </p:cSld>
  <p:clrMapOvr>
    <a:masterClrMapping/>
  </p:clrMapOvr>
  <p:transition spd="slow" advTm="4378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mtClean="0"/>
              <a:t>目录</a:t>
            </a:r>
          </a:p>
        </p:txBody>
      </p:sp>
      <p:sp>
        <p:nvSpPr>
          <p:cNvPr id="4099" name="内容占位符 2"/>
          <p:cNvSpPr>
            <a:spLocks noGrp="1"/>
          </p:cNvSpPr>
          <p:nvPr>
            <p:ph idx="1"/>
          </p:nvPr>
        </p:nvSpPr>
        <p:spPr/>
        <p:txBody>
          <a:bodyPr/>
          <a:lstStyle/>
          <a:p>
            <a:r>
              <a:rPr lang="zh-CN" altLang="en-US" dirty="0" smtClean="0"/>
              <a:t>研究背景和现状</a:t>
            </a:r>
            <a:endParaRPr lang="en-US" altLang="zh-CN" dirty="0" smtClean="0"/>
          </a:p>
          <a:p>
            <a:r>
              <a:rPr lang="zh-CN" altLang="en-US" dirty="0" smtClean="0"/>
              <a:t>研究内容</a:t>
            </a:r>
            <a:endParaRPr lang="en-US" altLang="zh-CN" dirty="0" smtClean="0"/>
          </a:p>
          <a:p>
            <a:r>
              <a:rPr lang="zh-CN" altLang="en-US" dirty="0" smtClean="0"/>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a:t>
            </a:fld>
            <a:endParaRPr lang="en-US" altLang="zh-CN">
              <a:latin typeface="Arial Black" panose="020B0A04020102020204" pitchFamily="34" charset="0"/>
            </a:endParaRPr>
          </a:p>
        </p:txBody>
      </p:sp>
    </p:spTree>
  </p:cSld>
  <p:clrMapOvr>
    <a:masterClrMapping/>
  </p:clrMapOvr>
  <p:transition spd="slow" advTm="4378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3000" dirty="0">
                <a:solidFill>
                  <a:schemeClr val="bg1"/>
                </a:solidFill>
              </a:rPr>
              <a:t>针对浏览式草图造型的按需部件</a:t>
            </a:r>
            <a:r>
              <a:rPr lang="zh-CN" altLang="en-US" sz="3000" dirty="0" smtClean="0">
                <a:solidFill>
                  <a:schemeClr val="bg1"/>
                </a:solidFill>
              </a:rPr>
              <a:t>建议</a:t>
            </a:r>
            <a:r>
              <a:rPr lang="zh-CN" altLang="en-US" sz="3000" dirty="0" smtClean="0"/>
              <a:t>：引言</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20</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667618"/>
            <a:ext cx="6705600" cy="3818782"/>
          </a:xfrm>
          <a:prstGeom prst="rect">
            <a:avLst/>
          </a:prstGeom>
        </p:spPr>
      </p:pic>
      <p:sp>
        <p:nvSpPr>
          <p:cNvPr id="5" name="文本框 4"/>
          <p:cNvSpPr txBox="1"/>
          <p:nvPr/>
        </p:nvSpPr>
        <p:spPr>
          <a:xfrm>
            <a:off x="3053080" y="5682734"/>
            <a:ext cx="3037840" cy="369332"/>
          </a:xfrm>
          <a:prstGeom prst="rect">
            <a:avLst/>
          </a:prstGeom>
          <a:noFill/>
        </p:spPr>
        <p:txBody>
          <a:bodyPr wrap="square" rtlCol="0">
            <a:spAutoFit/>
          </a:bodyPr>
          <a:lstStyle/>
          <a:p>
            <a:r>
              <a:rPr lang="en-US" altLang="zh-CN" dirty="0" smtClean="0"/>
              <a:t>Spore Creature Creator</a:t>
            </a:r>
            <a:r>
              <a:rPr lang="zh-CN" altLang="en-US" dirty="0" smtClean="0"/>
              <a:t>截图</a:t>
            </a:r>
            <a:endParaRPr lang="zh-CN" altLang="en-US" dirty="0"/>
          </a:p>
        </p:txBody>
      </p:sp>
    </p:spTree>
    <p:extLst>
      <p:ext uri="{BB962C8B-B14F-4D97-AF65-F5344CB8AC3E}">
        <p14:creationId xmlns:p14="http://schemas.microsoft.com/office/powerpoint/2010/main" val="2017594131"/>
      </p:ext>
    </p:extLst>
  </p:cSld>
  <p:clrMapOvr>
    <a:masterClrMapping/>
  </p:clrMapOvr>
  <p:transition spd="slow" advTm="72944"/>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3000" dirty="0">
                <a:solidFill>
                  <a:schemeClr val="bg1"/>
                </a:solidFill>
              </a:rPr>
              <a:t>针对浏览式草图造型的按需部件</a:t>
            </a:r>
            <a:r>
              <a:rPr lang="zh-CN" altLang="en-US" sz="3000" dirty="0" smtClean="0">
                <a:solidFill>
                  <a:schemeClr val="bg1"/>
                </a:solidFill>
              </a:rPr>
              <a:t>建议</a:t>
            </a:r>
            <a:r>
              <a:rPr lang="zh-CN" altLang="en-US" sz="3000" dirty="0" smtClean="0"/>
              <a:t>：引言</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21</a:t>
            </a:fld>
            <a:endParaRPr lang="en-US" altLang="zh-CN">
              <a:latin typeface="Arial Black" panose="020B0A040201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1752600"/>
            <a:ext cx="3523982" cy="3217014"/>
          </a:xfrm>
          <a:prstGeom prst="rect">
            <a:avLst/>
          </a:prstGeom>
        </p:spPr>
      </p:pic>
      <p:sp>
        <p:nvSpPr>
          <p:cNvPr id="5" name="文本框 4"/>
          <p:cNvSpPr txBox="1"/>
          <p:nvPr/>
        </p:nvSpPr>
        <p:spPr>
          <a:xfrm>
            <a:off x="3233876" y="5209882"/>
            <a:ext cx="2676248" cy="369332"/>
          </a:xfrm>
          <a:prstGeom prst="rect">
            <a:avLst/>
          </a:prstGeom>
          <a:noFill/>
        </p:spPr>
        <p:txBody>
          <a:bodyPr wrap="square" rtlCol="0">
            <a:spAutoFit/>
          </a:bodyPr>
          <a:lstStyle/>
          <a:p>
            <a:r>
              <a:rPr lang="en-US" altLang="zh-CN" dirty="0" err="1" smtClean="0"/>
              <a:t>FiberMesh</a:t>
            </a:r>
            <a:r>
              <a:rPr lang="en-US" altLang="zh-CN" dirty="0" smtClean="0"/>
              <a:t> TOG’07</a:t>
            </a:r>
            <a:endParaRPr lang="zh-CN" altLang="en-US" dirty="0"/>
          </a:p>
        </p:txBody>
      </p:sp>
    </p:spTree>
    <p:extLst>
      <p:ext uri="{BB962C8B-B14F-4D97-AF65-F5344CB8AC3E}">
        <p14:creationId xmlns:p14="http://schemas.microsoft.com/office/powerpoint/2010/main" val="3796059656"/>
      </p:ext>
    </p:extLst>
  </p:cSld>
  <p:clrMapOvr>
    <a:masterClrMapping/>
  </p:clrMapOvr>
  <p:transition spd="slow" advTm="72944"/>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3000" dirty="0">
                <a:solidFill>
                  <a:schemeClr val="bg1"/>
                </a:solidFill>
              </a:rPr>
              <a:t>针对浏览式草图造型的按需部件</a:t>
            </a:r>
            <a:r>
              <a:rPr lang="zh-CN" altLang="en-US" sz="3000" dirty="0" smtClean="0">
                <a:solidFill>
                  <a:schemeClr val="bg1"/>
                </a:solidFill>
              </a:rPr>
              <a:t>建议</a:t>
            </a:r>
            <a:r>
              <a:rPr lang="zh-CN" altLang="en-US" sz="3000" dirty="0" smtClean="0"/>
              <a:t>：引言</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22</a:t>
            </a:fld>
            <a:endParaRPr lang="en-US" altLang="zh-CN">
              <a:latin typeface="Arial Black" panose="020B0A04020102020204" pitchFamily="3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743200"/>
            <a:ext cx="7848879" cy="1710353"/>
          </a:xfrm>
          <a:prstGeom prst="rect">
            <a:avLst/>
          </a:prstGeom>
        </p:spPr>
      </p:pic>
      <p:sp>
        <p:nvSpPr>
          <p:cNvPr id="5" name="文本框 4"/>
          <p:cNvSpPr txBox="1"/>
          <p:nvPr/>
        </p:nvSpPr>
        <p:spPr>
          <a:xfrm>
            <a:off x="3083996" y="4796978"/>
            <a:ext cx="2900085" cy="369332"/>
          </a:xfrm>
          <a:prstGeom prst="rect">
            <a:avLst/>
          </a:prstGeom>
          <a:noFill/>
        </p:spPr>
        <p:txBody>
          <a:bodyPr wrap="square" rtlCol="0">
            <a:spAutoFit/>
          </a:bodyPr>
          <a:lstStyle/>
          <a:p>
            <a:r>
              <a:rPr lang="en-US" altLang="zh-CN" dirty="0" smtClean="0"/>
              <a:t>Sketch-to-design CGF’13</a:t>
            </a:r>
            <a:endParaRPr lang="zh-CN" altLang="en-US" dirty="0"/>
          </a:p>
        </p:txBody>
      </p:sp>
    </p:spTree>
    <p:extLst>
      <p:ext uri="{BB962C8B-B14F-4D97-AF65-F5344CB8AC3E}">
        <p14:creationId xmlns:p14="http://schemas.microsoft.com/office/powerpoint/2010/main" val="3827665736"/>
      </p:ext>
    </p:extLst>
  </p:cSld>
  <p:clrMapOvr>
    <a:masterClrMapping/>
  </p:clrMapOvr>
  <p:transition spd="slow" advTm="72944"/>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3000" dirty="0">
                <a:solidFill>
                  <a:schemeClr val="bg1"/>
                </a:solidFill>
              </a:rPr>
              <a:t>针对浏览式草图造型的按需部件</a:t>
            </a:r>
            <a:r>
              <a:rPr lang="zh-CN" altLang="en-US" sz="3000" dirty="0" smtClean="0">
                <a:solidFill>
                  <a:schemeClr val="bg1"/>
                </a:solidFill>
              </a:rPr>
              <a:t>建议</a:t>
            </a:r>
            <a:r>
              <a:rPr lang="zh-CN" altLang="en-US" sz="3000" dirty="0" smtClean="0"/>
              <a:t>：系统概述</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23</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346" y="2783173"/>
            <a:ext cx="8455308" cy="1825053"/>
          </a:xfrm>
          <a:prstGeom prst="rect">
            <a:avLst/>
          </a:prstGeom>
        </p:spPr>
      </p:pic>
    </p:spTree>
    <p:extLst>
      <p:ext uri="{BB962C8B-B14F-4D97-AF65-F5344CB8AC3E}">
        <p14:creationId xmlns:p14="http://schemas.microsoft.com/office/powerpoint/2010/main" val="2890989280"/>
      </p:ext>
    </p:extLst>
  </p:cSld>
  <p:clrMapOvr>
    <a:masterClrMapping/>
  </p:clrMapOvr>
  <p:transition spd="slow" advTm="72944"/>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3000" dirty="0">
                <a:solidFill>
                  <a:schemeClr val="bg1"/>
                </a:solidFill>
              </a:rPr>
              <a:t>针对浏览式草图造型的按需部件</a:t>
            </a:r>
            <a:r>
              <a:rPr lang="zh-CN" altLang="en-US" sz="3000" dirty="0" smtClean="0">
                <a:solidFill>
                  <a:schemeClr val="bg1"/>
                </a:solidFill>
              </a:rPr>
              <a:t>建议</a:t>
            </a:r>
            <a:r>
              <a:rPr lang="zh-CN" altLang="en-US" sz="3000" dirty="0" smtClean="0"/>
              <a:t>：局部匹配</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24</a:t>
            </a:fld>
            <a:endParaRPr lang="en-US" altLang="zh-CN">
              <a:latin typeface="Arial Black" panose="020B0A04020102020204" pitchFamily="34" charset="0"/>
            </a:endParaRPr>
          </a:p>
        </p:txBody>
      </p:sp>
    </p:spTree>
    <p:extLst>
      <p:ext uri="{BB962C8B-B14F-4D97-AF65-F5344CB8AC3E}">
        <p14:creationId xmlns:p14="http://schemas.microsoft.com/office/powerpoint/2010/main" val="4126429795"/>
      </p:ext>
    </p:extLst>
  </p:cSld>
  <p:clrMapOvr>
    <a:masterClrMapping/>
  </p:clrMapOvr>
  <p:transition spd="slow" advTm="72944"/>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3000" dirty="0">
                <a:solidFill>
                  <a:schemeClr val="bg1"/>
                </a:solidFill>
              </a:rPr>
              <a:t>针对浏览式草图造型的按需部件</a:t>
            </a:r>
            <a:r>
              <a:rPr lang="zh-CN" altLang="en-US" sz="3000" dirty="0" smtClean="0">
                <a:solidFill>
                  <a:schemeClr val="bg1"/>
                </a:solidFill>
              </a:rPr>
              <a:t>建议</a:t>
            </a:r>
            <a:r>
              <a:rPr lang="zh-CN" altLang="en-US" sz="3000" dirty="0" smtClean="0"/>
              <a:t>：超面片图</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25</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209800"/>
            <a:ext cx="8645377" cy="2425915"/>
          </a:xfrm>
          <a:prstGeom prst="rect">
            <a:avLst/>
          </a:prstGeom>
        </p:spPr>
      </p:pic>
    </p:spTree>
    <p:extLst>
      <p:ext uri="{BB962C8B-B14F-4D97-AF65-F5344CB8AC3E}">
        <p14:creationId xmlns:p14="http://schemas.microsoft.com/office/powerpoint/2010/main" val="2049299967"/>
      </p:ext>
    </p:extLst>
  </p:cSld>
  <p:clrMapOvr>
    <a:masterClrMapping/>
  </p:clrMapOvr>
  <p:transition spd="slow" advTm="72944"/>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3000" dirty="0">
                <a:solidFill>
                  <a:schemeClr val="bg1"/>
                </a:solidFill>
              </a:rPr>
              <a:t>针对浏览式草图造型的按需部件</a:t>
            </a:r>
            <a:r>
              <a:rPr lang="zh-CN" altLang="en-US" sz="3000" dirty="0" smtClean="0">
                <a:solidFill>
                  <a:schemeClr val="bg1"/>
                </a:solidFill>
              </a:rPr>
              <a:t>建议</a:t>
            </a:r>
            <a:r>
              <a:rPr lang="zh-CN" altLang="en-US" sz="3000" dirty="0" smtClean="0"/>
              <a:t>：部件分割</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26</a:t>
            </a:fld>
            <a:endParaRPr lang="en-US" altLang="zh-CN">
              <a:latin typeface="Arial Black" panose="020B0A04020102020204" pitchFamily="34" charset="0"/>
            </a:endParaRPr>
          </a:p>
        </p:txBody>
      </p:sp>
      <p:sp>
        <p:nvSpPr>
          <p:cNvPr id="3" name="文本框 2"/>
          <p:cNvSpPr txBox="1"/>
          <p:nvPr/>
        </p:nvSpPr>
        <p:spPr>
          <a:xfrm>
            <a:off x="1066800" y="2514600"/>
            <a:ext cx="4495800" cy="1754326"/>
          </a:xfrm>
          <a:prstGeom prst="rect">
            <a:avLst/>
          </a:prstGeom>
          <a:noFill/>
        </p:spPr>
        <p:txBody>
          <a:bodyPr wrap="square" rtlCol="0">
            <a:spAutoFit/>
          </a:bodyPr>
          <a:lstStyle/>
          <a:p>
            <a:r>
              <a:rPr lang="zh-CN" altLang="en-US" dirty="0" smtClean="0"/>
              <a:t>就用以前的那张图。</a:t>
            </a:r>
            <a:endParaRPr lang="en-US" altLang="zh-CN" dirty="0"/>
          </a:p>
          <a:p>
            <a:r>
              <a:rPr lang="zh-CN" altLang="en-US" dirty="0" smtClean="0"/>
              <a:t>展示这样的过程：</a:t>
            </a:r>
            <a:endParaRPr lang="en-US" altLang="zh-CN" dirty="0" smtClean="0"/>
          </a:p>
          <a:p>
            <a:r>
              <a:rPr lang="en-US" altLang="zh-CN" dirty="0" smtClean="0"/>
              <a:t>Sketch</a:t>
            </a:r>
            <a:r>
              <a:rPr lang="zh-CN" altLang="en-US" dirty="0" smtClean="0"/>
              <a:t>与</a:t>
            </a:r>
            <a:r>
              <a:rPr lang="en-US" altLang="zh-CN" dirty="0" err="1" smtClean="0"/>
              <a:t>ctour</a:t>
            </a:r>
            <a:r>
              <a:rPr lang="zh-CN" altLang="en-US" dirty="0" smtClean="0"/>
              <a:t>匹配上；</a:t>
            </a:r>
            <a:endParaRPr lang="en-US" altLang="zh-CN" dirty="0" smtClean="0"/>
          </a:p>
          <a:p>
            <a:r>
              <a:rPr lang="zh-CN" altLang="en-US" dirty="0" smtClean="0"/>
              <a:t>各</a:t>
            </a:r>
            <a:r>
              <a:rPr lang="en-US" altLang="zh-CN" dirty="0" smtClean="0"/>
              <a:t>SF</a:t>
            </a:r>
            <a:r>
              <a:rPr lang="zh-CN" altLang="en-US" dirty="0" smtClean="0"/>
              <a:t>的概率用红绿显示；</a:t>
            </a:r>
            <a:endParaRPr lang="en-US" altLang="zh-CN" dirty="0" smtClean="0"/>
          </a:p>
          <a:p>
            <a:r>
              <a:rPr lang="zh-CN" altLang="en-US" dirty="0" smtClean="0"/>
              <a:t>通过</a:t>
            </a:r>
            <a:r>
              <a:rPr lang="en-US" altLang="zh-CN" dirty="0" err="1" smtClean="0"/>
              <a:t>Graphcut</a:t>
            </a:r>
            <a:r>
              <a:rPr lang="zh-CN" altLang="en-US" dirty="0" smtClean="0"/>
              <a:t>求得</a:t>
            </a:r>
            <a:r>
              <a:rPr lang="en-US" altLang="zh-CN" dirty="0" smtClean="0"/>
              <a:t>coarse-level</a:t>
            </a:r>
            <a:r>
              <a:rPr lang="zh-CN" altLang="en-US" dirty="0" smtClean="0"/>
              <a:t>切割结果，再由</a:t>
            </a:r>
            <a:r>
              <a:rPr lang="en-US" altLang="zh-CN" dirty="0" smtClean="0"/>
              <a:t>finer-level</a:t>
            </a:r>
            <a:r>
              <a:rPr lang="zh-CN" altLang="en-US" dirty="0" smtClean="0"/>
              <a:t>求得最终切割结果。</a:t>
            </a:r>
            <a:endParaRPr lang="en-US" altLang="zh-CN" dirty="0" smtClean="0"/>
          </a:p>
        </p:txBody>
      </p:sp>
    </p:spTree>
    <p:extLst>
      <p:ext uri="{BB962C8B-B14F-4D97-AF65-F5344CB8AC3E}">
        <p14:creationId xmlns:p14="http://schemas.microsoft.com/office/powerpoint/2010/main" val="3633033027"/>
      </p:ext>
    </p:extLst>
  </p:cSld>
  <p:clrMapOvr>
    <a:masterClrMapping/>
  </p:clrMapOvr>
  <p:transition spd="slow" advTm="72944"/>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3000" dirty="0">
                <a:solidFill>
                  <a:schemeClr val="bg1"/>
                </a:solidFill>
              </a:rPr>
              <a:t>针对浏览式草图造型的按需部件</a:t>
            </a:r>
            <a:r>
              <a:rPr lang="zh-CN" altLang="en-US" sz="3000" dirty="0" smtClean="0">
                <a:solidFill>
                  <a:schemeClr val="bg1"/>
                </a:solidFill>
              </a:rPr>
              <a:t>建议</a:t>
            </a:r>
            <a:r>
              <a:rPr lang="zh-CN" altLang="en-US" sz="3000" dirty="0" smtClean="0"/>
              <a:t>：实验结果</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27</a:t>
            </a:fld>
            <a:endParaRPr lang="en-US" altLang="zh-CN">
              <a:latin typeface="Arial Black" panose="020B0A04020102020204"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 y="1744614"/>
            <a:ext cx="6400800" cy="1726657"/>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9200" y="3988140"/>
            <a:ext cx="2419925" cy="1985580"/>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08993" y="4072885"/>
            <a:ext cx="3163007" cy="1900835"/>
          </a:xfrm>
          <a:prstGeom prst="rect">
            <a:avLst/>
          </a:prstGeom>
        </p:spPr>
      </p:pic>
    </p:spTree>
    <p:extLst>
      <p:ext uri="{BB962C8B-B14F-4D97-AF65-F5344CB8AC3E}">
        <p14:creationId xmlns:p14="http://schemas.microsoft.com/office/powerpoint/2010/main" val="584145396"/>
      </p:ext>
    </p:extLst>
  </p:cSld>
  <p:clrMapOvr>
    <a:masterClrMapping/>
  </p:clrMapOvr>
  <p:transition spd="slow" advTm="72944"/>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mtClean="0"/>
              <a:t>目录</a:t>
            </a:r>
          </a:p>
        </p:txBody>
      </p:sp>
      <p:sp>
        <p:nvSpPr>
          <p:cNvPr id="4099" name="内容占位符 2"/>
          <p:cNvSpPr>
            <a:spLocks noGrp="1"/>
          </p:cNvSpPr>
          <p:nvPr>
            <p:ph idx="1"/>
          </p:nvPr>
        </p:nvSpPr>
        <p:spPr/>
        <p:txBody>
          <a:bodyPr/>
          <a:lstStyle/>
          <a:p>
            <a:r>
              <a:rPr lang="zh-CN" altLang="en-US" dirty="0" smtClean="0"/>
              <a:t>研究背景和现状</a:t>
            </a:r>
            <a:endParaRPr lang="en-US" altLang="zh-CN" dirty="0" smtClean="0"/>
          </a:p>
          <a:p>
            <a:r>
              <a:rPr lang="zh-CN" altLang="en-US" dirty="0" smtClean="0"/>
              <a:t>研究内容</a:t>
            </a:r>
            <a:endParaRPr lang="en-US" altLang="zh-CN" dirty="0" smtClean="0"/>
          </a:p>
          <a:p>
            <a:pPr lvl="1"/>
            <a:r>
              <a:rPr lang="zh-CN" altLang="en-US" dirty="0" smtClean="0"/>
              <a:t>创造力</a:t>
            </a:r>
            <a:r>
              <a:rPr lang="zh-CN" altLang="en-US" dirty="0"/>
              <a:t>支持的三维虚拟生物</a:t>
            </a:r>
            <a:r>
              <a:rPr lang="zh-CN" altLang="en-US" dirty="0" smtClean="0"/>
              <a:t>造型</a:t>
            </a:r>
            <a:endParaRPr lang="en-US" altLang="zh-CN" dirty="0" smtClean="0"/>
          </a:p>
          <a:p>
            <a:pPr lvl="1"/>
            <a:r>
              <a:rPr lang="zh-CN" altLang="en-US" dirty="0" smtClean="0"/>
              <a:t>针对</a:t>
            </a:r>
            <a:r>
              <a:rPr lang="zh-CN" altLang="en-US" dirty="0"/>
              <a:t>浏览式草图造型的按需部件</a:t>
            </a:r>
            <a:r>
              <a:rPr lang="zh-CN" altLang="en-US" dirty="0" smtClean="0"/>
              <a:t>建议</a:t>
            </a:r>
            <a:endParaRPr lang="en-US" altLang="zh-CN" dirty="0" smtClean="0"/>
          </a:p>
          <a:p>
            <a:pPr lvl="1"/>
            <a:r>
              <a:rPr lang="zh-CN" altLang="en-US" dirty="0" smtClean="0">
                <a:solidFill>
                  <a:srgbClr val="FF0000"/>
                </a:solidFill>
              </a:rPr>
              <a:t>针对</a:t>
            </a:r>
            <a:r>
              <a:rPr lang="zh-CN" altLang="en-US" dirty="0">
                <a:solidFill>
                  <a:srgbClr val="FF0000"/>
                </a:solidFill>
              </a:rPr>
              <a:t>蒙皮的创意角色模型的三维</a:t>
            </a:r>
            <a:r>
              <a:rPr lang="zh-CN" altLang="en-US" dirty="0" smtClean="0">
                <a:solidFill>
                  <a:srgbClr val="FF0000"/>
                </a:solidFill>
              </a:rPr>
              <a:t>制造</a:t>
            </a:r>
            <a:endParaRPr lang="en-US" altLang="zh-CN" dirty="0" smtClean="0">
              <a:solidFill>
                <a:srgbClr val="FF0000"/>
              </a:solidFill>
            </a:endParaRPr>
          </a:p>
          <a:p>
            <a:r>
              <a:rPr lang="zh-CN" altLang="en-US" dirty="0" smtClean="0"/>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28</a:t>
            </a:fld>
            <a:endParaRPr lang="en-US" altLang="zh-CN">
              <a:latin typeface="Arial Black" panose="020B0A04020102020204" pitchFamily="34" charset="0"/>
            </a:endParaRPr>
          </a:p>
        </p:txBody>
      </p:sp>
    </p:spTree>
    <p:extLst>
      <p:ext uri="{BB962C8B-B14F-4D97-AF65-F5344CB8AC3E}">
        <p14:creationId xmlns:p14="http://schemas.microsoft.com/office/powerpoint/2010/main" val="3173861698"/>
      </p:ext>
    </p:extLst>
  </p:cSld>
  <p:clrMapOvr>
    <a:masterClrMapping/>
  </p:clrMapOvr>
  <p:transition spd="slow" advTm="4378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3000" dirty="0">
                <a:solidFill>
                  <a:schemeClr val="bg1"/>
                </a:solidFill>
              </a:rPr>
              <a:t>针对蒙皮的创意角色模型的三维</a:t>
            </a:r>
            <a:r>
              <a:rPr lang="zh-CN" altLang="en-US" sz="3000" dirty="0" smtClean="0">
                <a:solidFill>
                  <a:schemeClr val="bg1"/>
                </a:solidFill>
              </a:rPr>
              <a:t>制造：引言</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29</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547" y="2466803"/>
            <a:ext cx="8106906" cy="2457793"/>
          </a:xfrm>
          <a:prstGeom prst="rect">
            <a:avLst/>
          </a:prstGeom>
        </p:spPr>
      </p:pic>
      <p:sp>
        <p:nvSpPr>
          <p:cNvPr id="5" name="文本框 4"/>
          <p:cNvSpPr txBox="1"/>
          <p:nvPr/>
        </p:nvSpPr>
        <p:spPr>
          <a:xfrm>
            <a:off x="3276600" y="5217166"/>
            <a:ext cx="2057400" cy="369332"/>
          </a:xfrm>
          <a:prstGeom prst="rect">
            <a:avLst/>
          </a:prstGeom>
          <a:noFill/>
        </p:spPr>
        <p:txBody>
          <a:bodyPr wrap="square" rtlCol="0">
            <a:spAutoFit/>
          </a:bodyPr>
          <a:lstStyle/>
          <a:p>
            <a:r>
              <a:rPr lang="en-US" altLang="zh-CN" dirty="0" err="1" smtClean="0"/>
              <a:t>RigMesh</a:t>
            </a:r>
            <a:r>
              <a:rPr lang="en-US" altLang="zh-CN" dirty="0" smtClean="0"/>
              <a:t> TOG’12</a:t>
            </a:r>
            <a:endParaRPr lang="zh-CN" altLang="en-US" dirty="0"/>
          </a:p>
        </p:txBody>
      </p:sp>
    </p:spTree>
    <p:extLst>
      <p:ext uri="{BB962C8B-B14F-4D97-AF65-F5344CB8AC3E}">
        <p14:creationId xmlns:p14="http://schemas.microsoft.com/office/powerpoint/2010/main" val="2959464142"/>
      </p:ext>
    </p:extLst>
  </p:cSld>
  <p:clrMapOvr>
    <a:masterClrMapping/>
  </p:clrMapOvr>
  <p:transition spd="slow" advTm="72944"/>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mtClean="0"/>
              <a:t>目录</a:t>
            </a:r>
          </a:p>
        </p:txBody>
      </p:sp>
      <p:sp>
        <p:nvSpPr>
          <p:cNvPr id="4099" name="内容占位符 2"/>
          <p:cNvSpPr>
            <a:spLocks noGrp="1"/>
          </p:cNvSpPr>
          <p:nvPr>
            <p:ph idx="1"/>
          </p:nvPr>
        </p:nvSpPr>
        <p:spPr/>
        <p:txBody>
          <a:bodyPr/>
          <a:lstStyle/>
          <a:p>
            <a:r>
              <a:rPr lang="zh-CN" altLang="en-US" dirty="0" smtClean="0">
                <a:solidFill>
                  <a:srgbClr val="FF0000"/>
                </a:solidFill>
              </a:rPr>
              <a:t>研究背景和现状</a:t>
            </a:r>
            <a:endParaRPr lang="en-US" altLang="zh-CN" dirty="0" smtClean="0">
              <a:solidFill>
                <a:srgbClr val="FF0000"/>
              </a:solidFill>
            </a:endParaRPr>
          </a:p>
          <a:p>
            <a:r>
              <a:rPr lang="zh-CN" altLang="en-US" dirty="0" smtClean="0"/>
              <a:t>研究内容</a:t>
            </a:r>
            <a:endParaRPr lang="en-US" altLang="zh-CN" dirty="0" smtClean="0"/>
          </a:p>
          <a:p>
            <a:r>
              <a:rPr lang="zh-CN" altLang="en-US" dirty="0" smtClean="0"/>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3</a:t>
            </a:fld>
            <a:endParaRPr lang="en-US" altLang="zh-CN">
              <a:latin typeface="Arial Black" panose="020B0A04020102020204" pitchFamily="34" charset="0"/>
            </a:endParaRPr>
          </a:p>
        </p:txBody>
      </p:sp>
    </p:spTree>
    <p:extLst>
      <p:ext uri="{BB962C8B-B14F-4D97-AF65-F5344CB8AC3E}">
        <p14:creationId xmlns:p14="http://schemas.microsoft.com/office/powerpoint/2010/main" val="4212280467"/>
      </p:ext>
    </p:extLst>
  </p:cSld>
  <p:clrMapOvr>
    <a:masterClrMapping/>
  </p:clrMapOvr>
  <p:transition spd="slow" advTm="4378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3000" dirty="0">
                <a:solidFill>
                  <a:schemeClr val="bg1"/>
                </a:solidFill>
              </a:rPr>
              <a:t>针对蒙皮的创意角色模型的三维</a:t>
            </a:r>
            <a:r>
              <a:rPr lang="zh-CN" altLang="en-US" sz="3000" dirty="0" smtClean="0">
                <a:solidFill>
                  <a:schemeClr val="bg1"/>
                </a:solidFill>
              </a:rPr>
              <a:t>制造：引言</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30</a:t>
            </a:fld>
            <a:endParaRPr lang="en-US" altLang="zh-CN">
              <a:latin typeface="Arial Black" panose="020B0A04020102020204" pitchFamily="34" charset="0"/>
            </a:endParaRPr>
          </a:p>
        </p:txBody>
      </p:sp>
    </p:spTree>
    <p:extLst>
      <p:ext uri="{BB962C8B-B14F-4D97-AF65-F5344CB8AC3E}">
        <p14:creationId xmlns:p14="http://schemas.microsoft.com/office/powerpoint/2010/main" val="1322129995"/>
      </p:ext>
    </p:extLst>
  </p:cSld>
  <p:clrMapOvr>
    <a:masterClrMapping/>
  </p:clrMapOvr>
  <p:transition spd="slow" advTm="72944"/>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3000" dirty="0">
                <a:solidFill>
                  <a:schemeClr val="bg1"/>
                </a:solidFill>
              </a:rPr>
              <a:t>针对蒙皮的创意角色模型的三维</a:t>
            </a:r>
            <a:r>
              <a:rPr lang="zh-CN" altLang="en-US" sz="3000" dirty="0" smtClean="0">
                <a:solidFill>
                  <a:schemeClr val="bg1"/>
                </a:solidFill>
              </a:rPr>
              <a:t>制造：引言</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31</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590800"/>
            <a:ext cx="8382000" cy="1775497"/>
          </a:xfrm>
          <a:prstGeom prst="rect">
            <a:avLst/>
          </a:prstGeom>
        </p:spPr>
      </p:pic>
    </p:spTree>
    <p:extLst>
      <p:ext uri="{BB962C8B-B14F-4D97-AF65-F5344CB8AC3E}">
        <p14:creationId xmlns:p14="http://schemas.microsoft.com/office/powerpoint/2010/main" val="3505279643"/>
      </p:ext>
    </p:extLst>
  </p:cSld>
  <p:clrMapOvr>
    <a:masterClrMapping/>
  </p:clrMapOvr>
  <p:transition spd="slow" advTm="72944"/>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2850" dirty="0">
                <a:solidFill>
                  <a:schemeClr val="bg1"/>
                </a:solidFill>
              </a:rPr>
              <a:t>针对蒙皮的创意角色模型的三维</a:t>
            </a:r>
            <a:r>
              <a:rPr lang="zh-CN" altLang="en-US" sz="2850" dirty="0" smtClean="0">
                <a:solidFill>
                  <a:schemeClr val="bg1"/>
                </a:solidFill>
              </a:rPr>
              <a:t>制造：蒙皮部件融合</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32</a:t>
            </a:fld>
            <a:endParaRPr lang="en-US" altLang="zh-CN">
              <a:latin typeface="Arial Black" panose="020B0A04020102020204" pitchFamily="34" charset="0"/>
            </a:endParaRPr>
          </a:p>
        </p:txBody>
      </p:sp>
    </p:spTree>
    <p:extLst>
      <p:ext uri="{BB962C8B-B14F-4D97-AF65-F5344CB8AC3E}">
        <p14:creationId xmlns:p14="http://schemas.microsoft.com/office/powerpoint/2010/main" val="455736624"/>
      </p:ext>
    </p:extLst>
  </p:cSld>
  <p:clrMapOvr>
    <a:masterClrMapping/>
  </p:clrMapOvr>
  <p:transition spd="slow" advTm="72944"/>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2850" dirty="0">
                <a:solidFill>
                  <a:schemeClr val="bg1"/>
                </a:solidFill>
              </a:rPr>
              <a:t>针对蒙皮的创意角色模型的三维</a:t>
            </a:r>
            <a:r>
              <a:rPr lang="zh-CN" altLang="en-US" sz="2850" dirty="0" smtClean="0">
                <a:solidFill>
                  <a:schemeClr val="bg1"/>
                </a:solidFill>
              </a:rPr>
              <a:t>制造：骨架优化</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33</a:t>
            </a:fld>
            <a:endParaRPr lang="en-US" altLang="zh-CN">
              <a:latin typeface="Arial Black" panose="020B0A04020102020204" pitchFamily="34" charset="0"/>
            </a:endParaRPr>
          </a:p>
        </p:txBody>
      </p:sp>
    </p:spTree>
    <p:extLst>
      <p:ext uri="{BB962C8B-B14F-4D97-AF65-F5344CB8AC3E}">
        <p14:creationId xmlns:p14="http://schemas.microsoft.com/office/powerpoint/2010/main" val="2523800179"/>
      </p:ext>
    </p:extLst>
  </p:cSld>
  <p:clrMapOvr>
    <a:masterClrMapping/>
  </p:clrMapOvr>
  <p:transition spd="slow" advTm="72944"/>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2850" dirty="0">
                <a:solidFill>
                  <a:schemeClr val="bg1"/>
                </a:solidFill>
              </a:rPr>
              <a:t>针对蒙皮的创意角色模型的三维</a:t>
            </a:r>
            <a:r>
              <a:rPr lang="zh-CN" altLang="en-US" sz="2850" dirty="0" smtClean="0">
                <a:solidFill>
                  <a:schemeClr val="bg1"/>
                </a:solidFill>
              </a:rPr>
              <a:t>制造：多姿态平衡</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34</a:t>
            </a:fld>
            <a:endParaRPr lang="en-US" altLang="zh-CN">
              <a:latin typeface="Arial Black" panose="020B0A04020102020204" pitchFamily="34" charset="0"/>
            </a:endParaRPr>
          </a:p>
        </p:txBody>
      </p:sp>
    </p:spTree>
    <p:extLst>
      <p:ext uri="{BB962C8B-B14F-4D97-AF65-F5344CB8AC3E}">
        <p14:creationId xmlns:p14="http://schemas.microsoft.com/office/powerpoint/2010/main" val="418619120"/>
      </p:ext>
    </p:extLst>
  </p:cSld>
  <p:clrMapOvr>
    <a:masterClrMapping/>
  </p:clrMapOvr>
  <p:transition spd="slow" advTm="72944"/>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2850" dirty="0">
                <a:solidFill>
                  <a:schemeClr val="bg1"/>
                </a:solidFill>
              </a:rPr>
              <a:t>针对蒙皮的创意角色模型的三维</a:t>
            </a:r>
            <a:r>
              <a:rPr lang="zh-CN" altLang="en-US" sz="2850" dirty="0" smtClean="0">
                <a:solidFill>
                  <a:schemeClr val="bg1"/>
                </a:solidFill>
              </a:rPr>
              <a:t>制造：实验结果</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35</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181" y="1524000"/>
            <a:ext cx="5635637" cy="4591520"/>
          </a:xfrm>
          <a:prstGeom prst="rect">
            <a:avLst/>
          </a:prstGeom>
        </p:spPr>
      </p:pic>
    </p:spTree>
    <p:extLst>
      <p:ext uri="{BB962C8B-B14F-4D97-AF65-F5344CB8AC3E}">
        <p14:creationId xmlns:p14="http://schemas.microsoft.com/office/powerpoint/2010/main" val="1749381433"/>
      </p:ext>
    </p:extLst>
  </p:cSld>
  <p:clrMapOvr>
    <a:masterClrMapping/>
  </p:clrMapOvr>
  <p:transition spd="slow" advTm="72944"/>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mtClean="0"/>
              <a:t>目录</a:t>
            </a:r>
          </a:p>
        </p:txBody>
      </p:sp>
      <p:sp>
        <p:nvSpPr>
          <p:cNvPr id="4099" name="内容占位符 2"/>
          <p:cNvSpPr>
            <a:spLocks noGrp="1"/>
          </p:cNvSpPr>
          <p:nvPr>
            <p:ph idx="1"/>
          </p:nvPr>
        </p:nvSpPr>
        <p:spPr/>
        <p:txBody>
          <a:bodyPr/>
          <a:lstStyle/>
          <a:p>
            <a:r>
              <a:rPr lang="zh-CN" altLang="en-US" dirty="0" smtClean="0"/>
              <a:t>研究背景和现状</a:t>
            </a:r>
            <a:endParaRPr lang="en-US" altLang="zh-CN" dirty="0" smtClean="0"/>
          </a:p>
          <a:p>
            <a:r>
              <a:rPr lang="zh-CN" altLang="en-US" dirty="0" smtClean="0"/>
              <a:t>研究内容</a:t>
            </a:r>
            <a:endParaRPr lang="en-US" altLang="zh-CN" dirty="0" smtClean="0"/>
          </a:p>
          <a:p>
            <a:pPr lvl="1"/>
            <a:r>
              <a:rPr lang="zh-CN" altLang="en-US" dirty="0" smtClean="0"/>
              <a:t>创造力</a:t>
            </a:r>
            <a:r>
              <a:rPr lang="zh-CN" altLang="en-US" dirty="0"/>
              <a:t>支持的三维虚拟生物</a:t>
            </a:r>
            <a:r>
              <a:rPr lang="zh-CN" altLang="en-US" dirty="0" smtClean="0"/>
              <a:t>造型</a:t>
            </a:r>
            <a:endParaRPr lang="en-US" altLang="zh-CN" dirty="0" smtClean="0"/>
          </a:p>
          <a:p>
            <a:pPr lvl="1"/>
            <a:r>
              <a:rPr lang="zh-CN" altLang="en-US" dirty="0" smtClean="0"/>
              <a:t>针对</a:t>
            </a:r>
            <a:r>
              <a:rPr lang="zh-CN" altLang="en-US" dirty="0"/>
              <a:t>浏览式草图造型的按需部件</a:t>
            </a:r>
            <a:r>
              <a:rPr lang="zh-CN" altLang="en-US" dirty="0" smtClean="0"/>
              <a:t>建议</a:t>
            </a:r>
            <a:endParaRPr lang="en-US" altLang="zh-CN" dirty="0" smtClean="0"/>
          </a:p>
          <a:p>
            <a:pPr lvl="1"/>
            <a:r>
              <a:rPr lang="zh-CN" altLang="en-US" dirty="0" smtClean="0"/>
              <a:t>针对</a:t>
            </a:r>
            <a:r>
              <a:rPr lang="zh-CN" altLang="en-US" dirty="0"/>
              <a:t>蒙皮的创意角色模型的三维</a:t>
            </a:r>
            <a:r>
              <a:rPr lang="zh-CN" altLang="en-US" dirty="0" smtClean="0"/>
              <a:t>制造</a:t>
            </a:r>
            <a:endParaRPr lang="en-US" altLang="zh-CN" dirty="0" smtClean="0"/>
          </a:p>
          <a:p>
            <a:r>
              <a:rPr lang="zh-CN" altLang="en-US" dirty="0" smtClean="0">
                <a:solidFill>
                  <a:srgbClr val="FF0000"/>
                </a:solidFill>
              </a:rPr>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36</a:t>
            </a:fld>
            <a:endParaRPr lang="en-US" altLang="zh-CN">
              <a:latin typeface="Arial Black" panose="020B0A04020102020204" pitchFamily="34" charset="0"/>
            </a:endParaRPr>
          </a:p>
        </p:txBody>
      </p:sp>
    </p:spTree>
    <p:extLst>
      <p:ext uri="{BB962C8B-B14F-4D97-AF65-F5344CB8AC3E}">
        <p14:creationId xmlns:p14="http://schemas.microsoft.com/office/powerpoint/2010/main" val="3405725819"/>
      </p:ext>
    </p:extLst>
  </p:cSld>
  <p:clrMapOvr>
    <a:masterClrMapping/>
  </p:clrMapOvr>
  <p:transition spd="slow" advTm="4378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zh-CN" altLang="en-US" smtClean="0"/>
              <a:t>总结</a:t>
            </a:r>
          </a:p>
        </p:txBody>
      </p:sp>
      <p:sp>
        <p:nvSpPr>
          <p:cNvPr id="4915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A5BF3C7-34FE-40F4-BC53-FC40B8ECDEF1}" type="slidenum">
              <a:rPr lang="en-US" altLang="zh-CN">
                <a:latin typeface="Arial Black" panose="020B0A04020102020204" pitchFamily="34" charset="0"/>
              </a:rPr>
              <a:pPr eaLnBrk="1" hangingPunct="1"/>
              <a:t>37</a:t>
            </a:fld>
            <a:endParaRPr lang="en-US" altLang="zh-CN">
              <a:latin typeface="Arial Black" panose="020B0A04020102020204" pitchFamily="34" charset="0"/>
            </a:endParaRPr>
          </a:p>
        </p:txBody>
      </p:sp>
      <p:sp>
        <p:nvSpPr>
          <p:cNvPr id="6" name="内容占位符 2"/>
          <p:cNvSpPr>
            <a:spLocks noGrp="1"/>
          </p:cNvSpPr>
          <p:nvPr>
            <p:ph idx="1"/>
          </p:nvPr>
        </p:nvSpPr>
        <p:spPr>
          <a:xfrm>
            <a:off x="609600" y="1600200"/>
            <a:ext cx="7924800" cy="4419600"/>
          </a:xfrm>
        </p:spPr>
        <p:txBody>
          <a:bodyPr/>
          <a:lstStyle/>
          <a:p>
            <a:pPr marL="342900" lvl="1" indent="-342900">
              <a:buClr>
                <a:schemeClr val="hlink"/>
              </a:buClr>
              <a:buSzPct val="80000"/>
            </a:pPr>
            <a:r>
              <a:rPr lang="zh-CN" altLang="en-US" dirty="0"/>
              <a:t>创造力支持的三维虚拟生物</a:t>
            </a:r>
            <a:r>
              <a:rPr lang="zh-CN" altLang="en-US" dirty="0" smtClean="0"/>
              <a:t>造型</a:t>
            </a:r>
            <a:endParaRPr lang="en-US" altLang="zh-CN" dirty="0" smtClean="0"/>
          </a:p>
          <a:p>
            <a:pPr marL="342900" lvl="1" indent="-342900">
              <a:buClr>
                <a:schemeClr val="hlink"/>
              </a:buClr>
              <a:buSzPct val="80000"/>
            </a:pPr>
            <a:r>
              <a:rPr lang="zh-CN" altLang="en-US" dirty="0"/>
              <a:t>针对浏览式草图造型的按需部件</a:t>
            </a:r>
            <a:r>
              <a:rPr lang="zh-CN" altLang="en-US" dirty="0" smtClean="0"/>
              <a:t>建议</a:t>
            </a:r>
            <a:endParaRPr lang="en-US" altLang="zh-CN" dirty="0" smtClean="0"/>
          </a:p>
          <a:p>
            <a:pPr marL="342900" lvl="1" indent="-342900">
              <a:buClr>
                <a:schemeClr val="hlink"/>
              </a:buClr>
              <a:buSzPct val="80000"/>
            </a:pPr>
            <a:r>
              <a:rPr lang="zh-CN" altLang="en-US" dirty="0" smtClean="0"/>
              <a:t>针对</a:t>
            </a:r>
            <a:r>
              <a:rPr lang="zh-CN" altLang="en-US" dirty="0"/>
              <a:t>蒙皮的创意角色模型的三维</a:t>
            </a:r>
            <a:r>
              <a:rPr lang="zh-CN" altLang="en-US" dirty="0" smtClean="0"/>
              <a:t>制造</a:t>
            </a:r>
            <a:endParaRPr lang="en-US" altLang="zh-CN"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smtClean="0"/>
              <a:t>展望</a:t>
            </a:r>
          </a:p>
        </p:txBody>
      </p:sp>
      <p:sp>
        <p:nvSpPr>
          <p:cNvPr id="3" name="内容占位符 2"/>
          <p:cNvSpPr>
            <a:spLocks noGrp="1"/>
          </p:cNvSpPr>
          <p:nvPr>
            <p:ph idx="1"/>
          </p:nvPr>
        </p:nvSpPr>
        <p:spPr>
          <a:xfrm>
            <a:off x="609600" y="1600200"/>
            <a:ext cx="7924800" cy="2133600"/>
          </a:xfrm>
        </p:spPr>
        <p:txBody>
          <a:bodyPr/>
          <a:lstStyle/>
          <a:p>
            <a:r>
              <a:rPr lang="zh-CN" altLang="en-US" sz="2800" dirty="0"/>
              <a:t>结合用户意图的模型建议</a:t>
            </a:r>
            <a:r>
              <a:rPr lang="zh-CN" altLang="en-US" sz="2800" dirty="0" smtClean="0"/>
              <a:t>技术</a:t>
            </a:r>
            <a:endParaRPr lang="en-US" altLang="zh-CN" sz="2800" dirty="0"/>
          </a:p>
          <a:p>
            <a:r>
              <a:rPr lang="zh-CN" altLang="en-US" sz="2800" dirty="0" smtClean="0"/>
              <a:t>历史</a:t>
            </a:r>
            <a:r>
              <a:rPr lang="zh-CN" altLang="en-US" sz="2800" dirty="0"/>
              <a:t>驱动的部件建议</a:t>
            </a:r>
            <a:r>
              <a:rPr lang="zh-CN" altLang="en-US" sz="2800" dirty="0" smtClean="0"/>
              <a:t>技术</a:t>
            </a:r>
            <a:endParaRPr lang="en-US" altLang="zh-CN" sz="2800" dirty="0" smtClean="0"/>
          </a:p>
          <a:p>
            <a:r>
              <a:rPr lang="zh-CN" altLang="en-US" sz="2800" dirty="0"/>
              <a:t>面向三维打印的部件建议</a:t>
            </a:r>
            <a:r>
              <a:rPr lang="zh-CN" altLang="en-US" sz="2800" dirty="0" smtClean="0"/>
              <a:t>技术</a:t>
            </a:r>
            <a:endParaRPr lang="en-US" altLang="zh-CN" sz="2800" dirty="0" smtClean="0"/>
          </a:p>
          <a:p>
            <a:r>
              <a:rPr lang="zh-CN" altLang="en-US" sz="2800" dirty="0"/>
              <a:t>拆解友好型的支撑材料设计</a:t>
            </a:r>
            <a:r>
              <a:rPr lang="zh-CN" altLang="en-US" sz="2800" dirty="0" smtClean="0"/>
              <a:t>方法</a:t>
            </a:r>
            <a:endParaRPr lang="en-US" altLang="zh-CN" sz="2800" dirty="0" smtClean="0"/>
          </a:p>
        </p:txBody>
      </p:sp>
      <p:sp>
        <p:nvSpPr>
          <p:cNvPr id="5018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3F90945-1154-42B3-B7B2-D753F59EB992}" type="slidenum">
              <a:rPr lang="en-US" altLang="zh-CN">
                <a:latin typeface="Arial Black" panose="020B0A04020102020204" pitchFamily="34" charset="0"/>
              </a:rPr>
              <a:pPr eaLnBrk="1" hangingPunct="1"/>
              <a:t>38</a:t>
            </a:fld>
            <a:endParaRPr lang="en-US" altLang="zh-CN">
              <a:latin typeface="Arial Black" panose="020B0A04020102020204"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3810000"/>
            <a:ext cx="2640568" cy="19812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249626" y="3810000"/>
            <a:ext cx="2640568" cy="19812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533400" y="3200400"/>
            <a:ext cx="8015288" cy="914400"/>
          </a:xfrm>
        </p:spPr>
        <p:txBody>
          <a:bodyPr/>
          <a:lstStyle/>
          <a:p>
            <a:pPr algn="ctr"/>
            <a:r>
              <a:rPr lang="zh-CN" altLang="en-US" sz="6600" b="1" dirty="0" smtClean="0">
                <a:solidFill>
                  <a:schemeClr val="tx1"/>
                </a:solidFill>
              </a:rPr>
              <a:t>谢  谢</a:t>
            </a:r>
          </a:p>
        </p:txBody>
      </p:sp>
      <p:sp>
        <p:nvSpPr>
          <p:cNvPr id="51203"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D05D1C7-C38D-456E-A6C9-47A820290C0E}" type="slidenum">
              <a:rPr lang="en-US" altLang="zh-CN">
                <a:latin typeface="Arial Black" panose="020B0A04020102020204" pitchFamily="34" charset="0"/>
              </a:rPr>
              <a:pPr eaLnBrk="1" hangingPunct="1"/>
              <a:t>39</a:t>
            </a:fld>
            <a:endParaRPr lang="en-US" altLang="zh-CN">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4</a:t>
            </a:fld>
            <a:endParaRPr lang="en-US" altLang="zh-CN">
              <a:latin typeface="Arial Black" panose="020B0A04020102020204" pitchFamily="34"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2795318"/>
            <a:ext cx="1544912" cy="200373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344" y="2963230"/>
            <a:ext cx="2676248" cy="1667917"/>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2810" y="2963230"/>
            <a:ext cx="3218790" cy="1699260"/>
          </a:xfrm>
          <a:prstGeom prst="rect">
            <a:avLst/>
          </a:prstGeom>
        </p:spPr>
      </p:pic>
      <p:sp>
        <p:nvSpPr>
          <p:cNvPr id="3" name="文本框 2"/>
          <p:cNvSpPr txBox="1"/>
          <p:nvPr/>
        </p:nvSpPr>
        <p:spPr>
          <a:xfrm>
            <a:off x="152400" y="4953000"/>
            <a:ext cx="2822656" cy="369332"/>
          </a:xfrm>
          <a:prstGeom prst="rect">
            <a:avLst/>
          </a:prstGeom>
          <a:noFill/>
        </p:spPr>
        <p:txBody>
          <a:bodyPr wrap="square" rtlCol="0">
            <a:spAutoFit/>
          </a:bodyPr>
          <a:lstStyle/>
          <a:p>
            <a:r>
              <a:rPr lang="zh-CN" altLang="en-US" dirty="0" smtClean="0"/>
              <a:t>科幻电影</a:t>
            </a:r>
            <a:r>
              <a:rPr lang="en-US" altLang="zh-CN" dirty="0" smtClean="0"/>
              <a:t>《</a:t>
            </a:r>
            <a:r>
              <a:rPr lang="zh-CN" altLang="en-US" dirty="0" smtClean="0"/>
              <a:t>阿凡达</a:t>
            </a:r>
            <a:r>
              <a:rPr lang="en-US" altLang="zh-CN" dirty="0" smtClean="0"/>
              <a:t>》</a:t>
            </a:r>
            <a:r>
              <a:rPr lang="zh-CN" altLang="en-US" dirty="0" smtClean="0"/>
              <a:t>剧照</a:t>
            </a:r>
            <a:endParaRPr lang="zh-CN" altLang="en-US" dirty="0"/>
          </a:p>
        </p:txBody>
      </p:sp>
      <p:sp>
        <p:nvSpPr>
          <p:cNvPr id="8" name="文本框 7"/>
          <p:cNvSpPr txBox="1"/>
          <p:nvPr/>
        </p:nvSpPr>
        <p:spPr>
          <a:xfrm>
            <a:off x="2895600" y="4953000"/>
            <a:ext cx="2968544" cy="369332"/>
          </a:xfrm>
          <a:prstGeom prst="rect">
            <a:avLst/>
          </a:prstGeom>
          <a:noFill/>
        </p:spPr>
        <p:txBody>
          <a:bodyPr wrap="square" rtlCol="0">
            <a:spAutoFit/>
          </a:bodyPr>
          <a:lstStyle/>
          <a:p>
            <a:r>
              <a:rPr lang="zh-CN" altLang="en-US" dirty="0" smtClean="0"/>
              <a:t>动画电影</a:t>
            </a:r>
            <a:r>
              <a:rPr lang="en-US" altLang="zh-CN" dirty="0" smtClean="0"/>
              <a:t>《</a:t>
            </a:r>
            <a:r>
              <a:rPr lang="zh-CN" altLang="en-US" dirty="0" smtClean="0"/>
              <a:t>怪兽大学</a:t>
            </a:r>
            <a:r>
              <a:rPr lang="en-US" altLang="zh-CN" dirty="0" smtClean="0"/>
              <a:t>》</a:t>
            </a:r>
            <a:r>
              <a:rPr lang="zh-CN" altLang="en-US" dirty="0"/>
              <a:t>角色</a:t>
            </a:r>
          </a:p>
        </p:txBody>
      </p:sp>
      <p:sp>
        <p:nvSpPr>
          <p:cNvPr id="9" name="文本框 8"/>
          <p:cNvSpPr txBox="1"/>
          <p:nvPr/>
        </p:nvSpPr>
        <p:spPr>
          <a:xfrm>
            <a:off x="6162952" y="4953000"/>
            <a:ext cx="2676248" cy="369332"/>
          </a:xfrm>
          <a:prstGeom prst="rect">
            <a:avLst/>
          </a:prstGeom>
          <a:noFill/>
        </p:spPr>
        <p:txBody>
          <a:bodyPr wrap="square" rtlCol="0">
            <a:spAutoFit/>
          </a:bodyPr>
          <a:lstStyle/>
          <a:p>
            <a:r>
              <a:rPr lang="zh-CN" altLang="en-US" dirty="0" smtClean="0"/>
              <a:t>电子游戏</a:t>
            </a:r>
            <a:r>
              <a:rPr lang="en-US" altLang="zh-CN" dirty="0" smtClean="0"/>
              <a:t>《Dota2》</a:t>
            </a:r>
            <a:r>
              <a:rPr lang="zh-CN" altLang="en-US" dirty="0" smtClean="0"/>
              <a:t>场景</a:t>
            </a:r>
            <a:endParaRPr lang="zh-CN" altLang="en-US" dirty="0"/>
          </a:p>
        </p:txBody>
      </p:sp>
    </p:spTree>
  </p:cSld>
  <p:clrMapOvr>
    <a:masterClrMapping/>
  </p:clrMapOvr>
  <p:transition spd="slow" advTm="173638"/>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5</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600200"/>
            <a:ext cx="3553678" cy="374142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2447751"/>
            <a:ext cx="2734057" cy="2495898"/>
          </a:xfrm>
          <a:prstGeom prst="rect">
            <a:avLst/>
          </a:prstGeom>
        </p:spPr>
      </p:pic>
      <p:sp>
        <p:nvSpPr>
          <p:cNvPr id="6" name="文本框 5"/>
          <p:cNvSpPr txBox="1"/>
          <p:nvPr/>
        </p:nvSpPr>
        <p:spPr>
          <a:xfrm>
            <a:off x="609600" y="5602069"/>
            <a:ext cx="2676248" cy="369332"/>
          </a:xfrm>
          <a:prstGeom prst="rect">
            <a:avLst/>
          </a:prstGeom>
          <a:noFill/>
        </p:spPr>
        <p:txBody>
          <a:bodyPr wrap="square" rtlCol="0">
            <a:spAutoFit/>
          </a:bodyPr>
          <a:lstStyle/>
          <a:p>
            <a:r>
              <a:rPr lang="en-US" altLang="zh-CN" dirty="0" err="1" smtClean="0"/>
              <a:t>FiberMesh</a:t>
            </a:r>
            <a:r>
              <a:rPr lang="en-US" altLang="zh-CN" dirty="0" smtClean="0"/>
              <a:t> TOG’07</a:t>
            </a:r>
            <a:endParaRPr lang="zh-CN" altLang="en-US" dirty="0"/>
          </a:p>
        </p:txBody>
      </p:sp>
      <p:sp>
        <p:nvSpPr>
          <p:cNvPr id="7" name="文本框 6"/>
          <p:cNvSpPr txBox="1"/>
          <p:nvPr/>
        </p:nvSpPr>
        <p:spPr>
          <a:xfrm>
            <a:off x="4923432" y="5602069"/>
            <a:ext cx="3287118" cy="369332"/>
          </a:xfrm>
          <a:prstGeom prst="rect">
            <a:avLst/>
          </a:prstGeom>
          <a:noFill/>
        </p:spPr>
        <p:txBody>
          <a:bodyPr wrap="square" rtlCol="0">
            <a:spAutoFit/>
          </a:bodyPr>
          <a:lstStyle/>
          <a:p>
            <a:r>
              <a:rPr lang="en-US" altLang="zh-CN" dirty="0" smtClean="0"/>
              <a:t>Modeling by example TOG’04</a:t>
            </a:r>
            <a:endParaRPr lang="zh-CN" altLang="en-US" dirty="0"/>
          </a:p>
        </p:txBody>
      </p:sp>
    </p:spTree>
    <p:extLst>
      <p:ext uri="{BB962C8B-B14F-4D97-AF65-F5344CB8AC3E}">
        <p14:creationId xmlns:p14="http://schemas.microsoft.com/office/powerpoint/2010/main" val="3325514170"/>
      </p:ext>
    </p:extLst>
  </p:cSld>
  <p:clrMapOvr>
    <a:masterClrMapping/>
  </p:clrMapOvr>
  <p:transition spd="slow" advTm="173638"/>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6</a:t>
            </a:fld>
            <a:endParaRPr lang="en-US" altLang="zh-CN">
              <a:latin typeface="Arial Black" panose="020B0A04020102020204" pitchFamily="34"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839819122"/>
              </p:ext>
            </p:extLst>
          </p:nvPr>
        </p:nvGraphicFramePr>
        <p:xfrm>
          <a:off x="524795" y="2933700"/>
          <a:ext cx="8162005" cy="1524000"/>
        </p:xfrm>
        <a:graphic>
          <a:graphicData uri="http://schemas.openxmlformats.org/presentationml/2006/ole">
            <mc:AlternateContent xmlns:mc="http://schemas.openxmlformats.org/markup-compatibility/2006">
              <mc:Choice xmlns:v="urn:schemas-microsoft-com:vml" Requires="v">
                <p:oleObj spid="_x0000_s1130" name="Image" r:id="rId4" imgW="19847520" imgH="3707640" progId="Photoshop.Image.12">
                  <p:embed/>
                </p:oleObj>
              </mc:Choice>
              <mc:Fallback>
                <p:oleObj name="Image" r:id="rId4" imgW="19847520" imgH="3707640" progId="Photoshop.Image.12">
                  <p:embed/>
                  <p:pic>
                    <p:nvPicPr>
                      <p:cNvPr id="0" name=""/>
                      <p:cNvPicPr/>
                      <p:nvPr/>
                    </p:nvPicPr>
                    <p:blipFill>
                      <a:blip r:embed="rId5"/>
                      <a:stretch>
                        <a:fillRect/>
                      </a:stretch>
                    </p:blipFill>
                    <p:spPr>
                      <a:xfrm>
                        <a:off x="524795" y="2933700"/>
                        <a:ext cx="8162005" cy="1524000"/>
                      </a:xfrm>
                      <a:prstGeom prst="rect">
                        <a:avLst/>
                      </a:prstGeom>
                    </p:spPr>
                  </p:pic>
                </p:oleObj>
              </mc:Fallback>
            </mc:AlternateContent>
          </a:graphicData>
        </a:graphic>
      </p:graphicFrame>
      <p:sp>
        <p:nvSpPr>
          <p:cNvPr id="7" name="文本框 6"/>
          <p:cNvSpPr txBox="1"/>
          <p:nvPr/>
        </p:nvSpPr>
        <p:spPr>
          <a:xfrm>
            <a:off x="2971800" y="5258554"/>
            <a:ext cx="3581400" cy="369332"/>
          </a:xfrm>
          <a:prstGeom prst="rect">
            <a:avLst/>
          </a:prstGeom>
          <a:noFill/>
        </p:spPr>
        <p:txBody>
          <a:bodyPr wrap="square" rtlCol="0">
            <a:spAutoFit/>
          </a:bodyPr>
          <a:lstStyle/>
          <a:p>
            <a:r>
              <a:rPr lang="en-US" altLang="zh-CN" dirty="0" smtClean="0"/>
              <a:t>Data-driven suggestions TOG’10</a:t>
            </a:r>
            <a:endParaRPr lang="zh-CN" altLang="en-US" dirty="0"/>
          </a:p>
        </p:txBody>
      </p:sp>
    </p:spTree>
    <p:extLst>
      <p:ext uri="{BB962C8B-B14F-4D97-AF65-F5344CB8AC3E}">
        <p14:creationId xmlns:p14="http://schemas.microsoft.com/office/powerpoint/2010/main" val="3892664764"/>
      </p:ext>
    </p:extLst>
  </p:cSld>
  <p:clrMapOvr>
    <a:masterClrMapping/>
  </p:clrMapOvr>
  <p:transition spd="slow" advTm="173638"/>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7</a:t>
            </a:fld>
            <a:endParaRPr lang="en-US" altLang="zh-CN">
              <a:latin typeface="Arial Black" panose="020B0A04020102020204" pitchFamily="34" charset="0"/>
            </a:endParaRPr>
          </a:p>
        </p:txBody>
      </p:sp>
      <p:graphicFrame>
        <p:nvGraphicFramePr>
          <p:cNvPr id="5" name="对象 4"/>
          <p:cNvGraphicFramePr>
            <a:graphicFrameLocks noChangeAspect="1"/>
          </p:cNvGraphicFramePr>
          <p:nvPr>
            <p:extLst/>
          </p:nvPr>
        </p:nvGraphicFramePr>
        <p:xfrm>
          <a:off x="494315" y="2171700"/>
          <a:ext cx="8162005" cy="1524000"/>
        </p:xfrm>
        <a:graphic>
          <a:graphicData uri="http://schemas.openxmlformats.org/presentationml/2006/ole">
            <mc:AlternateContent xmlns:mc="http://schemas.openxmlformats.org/markup-compatibility/2006">
              <mc:Choice xmlns:v="urn:schemas-microsoft-com:vml" Requires="v">
                <p:oleObj spid="_x0000_s2080" name="Image" r:id="rId4" imgW="19847520" imgH="3707640" progId="Photoshop.Image.12">
                  <p:embed/>
                </p:oleObj>
              </mc:Choice>
              <mc:Fallback>
                <p:oleObj name="Image" r:id="rId4" imgW="19847520" imgH="3707640" progId="Photoshop.Image.12">
                  <p:embed/>
                  <p:pic>
                    <p:nvPicPr>
                      <p:cNvPr id="0" name=""/>
                      <p:cNvPicPr/>
                      <p:nvPr/>
                    </p:nvPicPr>
                    <p:blipFill>
                      <a:blip r:embed="rId5"/>
                      <a:stretch>
                        <a:fillRect/>
                      </a:stretch>
                    </p:blipFill>
                    <p:spPr>
                      <a:xfrm>
                        <a:off x="494315" y="2171700"/>
                        <a:ext cx="8162005" cy="1524000"/>
                      </a:xfrm>
                      <a:prstGeom prst="rect">
                        <a:avLst/>
                      </a:prstGeom>
                    </p:spPr>
                  </p:pic>
                </p:oleObj>
              </mc:Fallback>
            </mc:AlternateContent>
          </a:graphicData>
        </a:graphic>
      </p:graphicFrame>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4874" y="4165852"/>
            <a:ext cx="1857748" cy="2102868"/>
          </a:xfrm>
          <a:prstGeom prst="rect">
            <a:avLst/>
          </a:prstGeom>
        </p:spPr>
      </p:pic>
    </p:spTree>
    <p:extLst>
      <p:ext uri="{BB962C8B-B14F-4D97-AF65-F5344CB8AC3E}">
        <p14:creationId xmlns:p14="http://schemas.microsoft.com/office/powerpoint/2010/main" val="3414086822"/>
      </p:ext>
    </p:extLst>
  </p:cSld>
  <p:clrMapOvr>
    <a:masterClrMapping/>
  </p:clrMapOvr>
  <p:transition spd="slow" advTm="173638"/>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8</a:t>
            </a:fld>
            <a:endParaRPr lang="en-US" altLang="zh-CN">
              <a:latin typeface="Arial Black" panose="020B0A04020102020204"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2362200"/>
            <a:ext cx="7182080" cy="3056988"/>
          </a:xfrm>
          <a:prstGeom prst="rect">
            <a:avLst/>
          </a:prstGeom>
        </p:spPr>
      </p:pic>
    </p:spTree>
    <p:extLst>
      <p:ext uri="{BB962C8B-B14F-4D97-AF65-F5344CB8AC3E}">
        <p14:creationId xmlns:p14="http://schemas.microsoft.com/office/powerpoint/2010/main" val="2256368787"/>
      </p:ext>
    </p:extLst>
  </p:cSld>
  <p:clrMapOvr>
    <a:masterClrMapping/>
  </p:clrMapOvr>
  <p:transition spd="slow" advTm="173638"/>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9</a:t>
            </a:fld>
            <a:endParaRPr lang="en-US" altLang="zh-CN">
              <a:latin typeface="Arial Black" panose="020B0A04020102020204" pitchFamily="3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676400"/>
            <a:ext cx="3814446" cy="3810000"/>
          </a:xfrm>
          <a:prstGeom prst="rect">
            <a:avLst/>
          </a:prstGeom>
        </p:spPr>
      </p:pic>
      <p:sp>
        <p:nvSpPr>
          <p:cNvPr id="5" name="文本框 4"/>
          <p:cNvSpPr txBox="1"/>
          <p:nvPr/>
        </p:nvSpPr>
        <p:spPr>
          <a:xfrm>
            <a:off x="3002280" y="5650468"/>
            <a:ext cx="3581400" cy="369332"/>
          </a:xfrm>
          <a:prstGeom prst="rect">
            <a:avLst/>
          </a:prstGeom>
          <a:noFill/>
        </p:spPr>
        <p:txBody>
          <a:bodyPr wrap="square" rtlCol="0">
            <a:spAutoFit/>
          </a:bodyPr>
          <a:lstStyle/>
          <a:p>
            <a:r>
              <a:rPr lang="en-US" altLang="zh-CN" dirty="0" smtClean="0"/>
              <a:t>Fit and diverse TOG’12</a:t>
            </a:r>
            <a:endParaRPr lang="zh-CN" altLang="en-US" dirty="0"/>
          </a:p>
        </p:txBody>
      </p:sp>
      <p:sp>
        <p:nvSpPr>
          <p:cNvPr id="6" name="文本框 5"/>
          <p:cNvSpPr txBox="1"/>
          <p:nvPr/>
        </p:nvSpPr>
        <p:spPr>
          <a:xfrm>
            <a:off x="874554" y="2151102"/>
            <a:ext cx="1146491" cy="369332"/>
          </a:xfrm>
          <a:prstGeom prst="rect">
            <a:avLst/>
          </a:prstGeom>
          <a:noFill/>
        </p:spPr>
        <p:txBody>
          <a:bodyPr wrap="square" rtlCol="0">
            <a:spAutoFit/>
          </a:bodyPr>
          <a:lstStyle/>
          <a:p>
            <a:r>
              <a:rPr lang="en-US" altLang="zh-CN" dirty="0" smtClean="0"/>
              <a:t>Input</a:t>
            </a:r>
            <a:endParaRPr lang="zh-CN" altLang="en-US" dirty="0"/>
          </a:p>
        </p:txBody>
      </p:sp>
      <p:sp>
        <p:nvSpPr>
          <p:cNvPr id="7" name="文本框 6"/>
          <p:cNvSpPr txBox="1"/>
          <p:nvPr/>
        </p:nvSpPr>
        <p:spPr>
          <a:xfrm>
            <a:off x="874554" y="4267200"/>
            <a:ext cx="1146491" cy="369332"/>
          </a:xfrm>
          <a:prstGeom prst="rect">
            <a:avLst/>
          </a:prstGeom>
          <a:noFill/>
        </p:spPr>
        <p:txBody>
          <a:bodyPr wrap="square" rtlCol="0">
            <a:spAutoFit/>
          </a:bodyPr>
          <a:lstStyle/>
          <a:p>
            <a:r>
              <a:rPr lang="en-US" altLang="zh-CN" dirty="0" smtClean="0"/>
              <a:t>Output</a:t>
            </a:r>
            <a:endParaRPr lang="zh-CN" altLang="en-US" dirty="0"/>
          </a:p>
        </p:txBody>
      </p:sp>
    </p:spTree>
    <p:extLst>
      <p:ext uri="{BB962C8B-B14F-4D97-AF65-F5344CB8AC3E}">
        <p14:creationId xmlns:p14="http://schemas.microsoft.com/office/powerpoint/2010/main" val="1386307685"/>
      </p:ext>
    </p:extLst>
  </p:cSld>
  <p:clrMapOvr>
    <a:masterClrMapping/>
  </p:clrMapOvr>
  <p:transition spd="slow" advTm="173638"/>
  <p:timing>
    <p:tnLst>
      <p:par>
        <p:cTn id="1" dur="indefinite" restart="never" nodeType="tmRoot"/>
      </p:par>
    </p:tnLst>
  </p:timing>
</p:sld>
</file>

<file path=ppt/theme/theme1.xml><?xml version="1.0" encoding="utf-8"?>
<a:theme xmlns:a="http://schemas.openxmlformats.org/drawingml/2006/main" name="Radial">
  <a:themeElements>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Radi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Radial</Template>
  <TotalTime>8680</TotalTime>
  <Words>2360</Words>
  <Application>Microsoft Office PowerPoint</Application>
  <PresentationFormat>全屏显示(4:3)</PresentationFormat>
  <Paragraphs>275</Paragraphs>
  <Slides>39</Slides>
  <Notes>39</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39</vt:i4>
      </vt:variant>
    </vt:vector>
  </HeadingPairs>
  <TitlesOfParts>
    <vt:vector size="46" baseType="lpstr">
      <vt:lpstr>宋体</vt:lpstr>
      <vt:lpstr>Arial</vt:lpstr>
      <vt:lpstr>Arial Black</vt:lpstr>
      <vt:lpstr>Times New Roman</vt:lpstr>
      <vt:lpstr>Wingdings</vt:lpstr>
      <vt:lpstr>Radial</vt:lpstr>
      <vt:lpstr>Image</vt:lpstr>
      <vt:lpstr>创造力支持的三维造型技术</vt:lpstr>
      <vt:lpstr>目录</vt:lpstr>
      <vt:lpstr>目录</vt:lpstr>
      <vt:lpstr>研究背景与现状</vt:lpstr>
      <vt:lpstr>研究背景与现状</vt:lpstr>
      <vt:lpstr>研究背景与现状</vt:lpstr>
      <vt:lpstr>研究背景与现状</vt:lpstr>
      <vt:lpstr>研究背景与现状</vt:lpstr>
      <vt:lpstr>研究背景与现状</vt:lpstr>
      <vt:lpstr>研究背景与现状</vt:lpstr>
      <vt:lpstr>研究背景与现状</vt:lpstr>
      <vt:lpstr>目录</vt:lpstr>
      <vt:lpstr>创造力支持的三维虚拟生物造型技术：引言</vt:lpstr>
      <vt:lpstr>创造力支持的三维虚拟生物造型技术：引言</vt:lpstr>
      <vt:lpstr>创造力支持的三维虚拟生物造型技术：技术概述</vt:lpstr>
      <vt:lpstr>创造力支持的三维虚拟生物造型技术：相关工作</vt:lpstr>
      <vt:lpstr>创造力支持的三维虚拟生物造型技术：生物语法</vt:lpstr>
      <vt:lpstr>创造力支持的三维虚拟生物造型：结果与对比</vt:lpstr>
      <vt:lpstr>目录</vt:lpstr>
      <vt:lpstr>针对浏览式草图造型的按需部件建议：引言</vt:lpstr>
      <vt:lpstr>针对浏览式草图造型的按需部件建议：引言</vt:lpstr>
      <vt:lpstr>针对浏览式草图造型的按需部件建议：引言</vt:lpstr>
      <vt:lpstr>针对浏览式草图造型的按需部件建议：系统概述</vt:lpstr>
      <vt:lpstr>针对浏览式草图造型的按需部件建议：局部匹配</vt:lpstr>
      <vt:lpstr>针对浏览式草图造型的按需部件建议：超面片图</vt:lpstr>
      <vt:lpstr>针对浏览式草图造型的按需部件建议：部件分割</vt:lpstr>
      <vt:lpstr>针对浏览式草图造型的按需部件建议：实验结果</vt:lpstr>
      <vt:lpstr>目录</vt:lpstr>
      <vt:lpstr>针对蒙皮的创意角色模型的三维制造：引言</vt:lpstr>
      <vt:lpstr>针对蒙皮的创意角色模型的三维制造：引言</vt:lpstr>
      <vt:lpstr>针对蒙皮的创意角色模型的三维制造：引言</vt:lpstr>
      <vt:lpstr>针对蒙皮的创意角色模型的三维制造：蒙皮部件融合</vt:lpstr>
      <vt:lpstr>针对蒙皮的创意角色模型的三维制造：骨架优化</vt:lpstr>
      <vt:lpstr>针对蒙皮的创意角色模型的三维制造：多姿态平衡</vt:lpstr>
      <vt:lpstr>针对蒙皮的创意角色模型的三维制造：实验结果</vt:lpstr>
      <vt:lpstr>目录</vt:lpstr>
      <vt:lpstr>总结</vt:lpstr>
      <vt:lpstr>展望</vt:lpstr>
      <vt:lpstr>谢  谢</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zhuxq</dc:creator>
  <cp:lastModifiedBy>bufonid</cp:lastModifiedBy>
  <cp:revision>693</cp:revision>
  <cp:lastPrinted>1601-01-01T00:00:00Z</cp:lastPrinted>
  <dcterms:created xsi:type="dcterms:W3CDTF">2010-03-24T06:12:48Z</dcterms:created>
  <dcterms:modified xsi:type="dcterms:W3CDTF">2016-04-17T03:22:19Z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